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4" r:id="rId6"/>
    <p:sldMasterId id="2147483745" r:id="rId7"/>
    <p:sldMasterId id="2147483746" r:id="rId8"/>
    <p:sldMasterId id="2147483747" r:id="rId9"/>
    <p:sldMasterId id="2147483748"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Lst>
  <p:sldSz cy="5143500" cx="9144000"/>
  <p:notesSz cx="6858000" cy="9144000"/>
  <p:embeddedFontLst>
    <p:embeddedFont>
      <p:font typeface="Raleway"/>
      <p:regular r:id="rId69"/>
      <p:bold r:id="rId70"/>
      <p:italic r:id="rId71"/>
      <p:boldItalic r:id="rId72"/>
    </p:embeddedFont>
    <p:embeddedFont>
      <p:font typeface="Roboto"/>
      <p:regular r:id="rId73"/>
      <p:bold r:id="rId74"/>
      <p:italic r:id="rId75"/>
      <p:boldItalic r:id="rId76"/>
    </p:embeddedFont>
    <p:embeddedFont>
      <p:font typeface="Lato"/>
      <p:regular r:id="rId77"/>
      <p:bold r:id="rId78"/>
      <p:italic r:id="rId79"/>
      <p:boldItalic r:id="rId80"/>
    </p:embeddedFont>
    <p:embeddedFont>
      <p:font typeface="Bebas Neue"/>
      <p:regular r:id="rId81"/>
    </p:embeddedFont>
    <p:embeddedFont>
      <p:font typeface="Work Sans"/>
      <p:regular r:id="rId82"/>
      <p:bold r:id="rId83"/>
      <p:italic r:id="rId84"/>
      <p:boldItalic r:id="rId85"/>
    </p:embeddedFont>
    <p:embeddedFont>
      <p:font typeface="Raleway Medium"/>
      <p:regular r:id="rId86"/>
      <p:bold r:id="rId87"/>
      <p:italic r:id="rId88"/>
      <p:boldItalic r:id="rId89"/>
    </p:embeddedFont>
    <p:embeddedFont>
      <p:font typeface="PT Sans"/>
      <p:regular r:id="rId90"/>
      <p:bold r:id="rId91"/>
      <p:italic r:id="rId92"/>
      <p:boldItalic r:id="rId93"/>
    </p:embeddedFont>
    <p:embeddedFont>
      <p:font typeface="Asap"/>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Maryam Khalid"/>
  <p:cmAuthor clrIdx="1" id="1" initials="" lastIdx="2" name="Sujitha Ravichandran"/>
  <p:cmAuthor clrIdx="2" id="2" initials="" lastIdx="2" name="Duy Ha"/>
  <p:cmAuthor clrIdx="3" id="3" initials="" lastIdx="1" name="Anonymo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A49F92-5529-4EAA-98F1-2D9E1A887875}">
  <a:tblStyle styleId="{4CA49F92-5529-4EAA-98F1-2D9E1A887875}"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Arial"/>
          <a:ea typeface="Arial"/>
          <a:cs typeface="Arial"/>
        </a:font>
        <a:srgbClr val="FFFFFF"/>
      </a:tcTxStyle>
      <a:tcStyle>
        <a:fill>
          <a:solidFill>
            <a:srgbClr val="70AD47"/>
          </a:solidFill>
        </a:fill>
      </a:tcStyle>
    </a:lastCol>
    <a:firstCol>
      <a:tcTxStyle b="on" i="off">
        <a:font>
          <a:latin typeface="Arial"/>
          <a:ea typeface="Arial"/>
          <a:cs typeface="Arial"/>
        </a:font>
        <a:srgbClr val="FFFFFF"/>
      </a:tcTxStyle>
      <a:tcStyle>
        <a:fill>
          <a:solidFill>
            <a:srgbClr val="70AD47"/>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70AD47"/>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70AD47"/>
          </a:solidFill>
        </a:fill>
      </a:tcStyle>
    </a:firstRow>
    <a:neCell>
      <a:tcTxStyle/>
    </a:neCell>
    <a:nwCell>
      <a:tcTxStyle/>
    </a:nwCell>
  </a:tblStyle>
  <a:tblStyle styleId="{F267931D-88E3-4379-8787-3796A414973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D38AC3A-502F-4E90-A6CC-217F4AC3E693}"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Asap-bold.fntdata"/><Relationship Id="rId94" Type="http://schemas.openxmlformats.org/officeDocument/2006/relationships/font" Target="fonts/Asap-regular.fntdata"/><Relationship Id="rId97" Type="http://schemas.openxmlformats.org/officeDocument/2006/relationships/font" Target="fonts/Asap-boldItalic.fntdata"/><Relationship Id="rId96" Type="http://schemas.openxmlformats.org/officeDocument/2006/relationships/font" Target="fonts/Asap-italic.fntdata"/><Relationship Id="rId11" Type="http://schemas.openxmlformats.org/officeDocument/2006/relationships/notesMaster" Target="notesMasters/notesMaster1.xml"/><Relationship Id="rId10" Type="http://schemas.openxmlformats.org/officeDocument/2006/relationships/slideMaster" Target="slideMasters/slideMaster5.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font" Target="fonts/PTSans-bold.fntdata"/><Relationship Id="rId90" Type="http://schemas.openxmlformats.org/officeDocument/2006/relationships/font" Target="fonts/PTSans-regular.fntdata"/><Relationship Id="rId93" Type="http://schemas.openxmlformats.org/officeDocument/2006/relationships/font" Target="fonts/PTSans-boldItalic.fntdata"/><Relationship Id="rId92" Type="http://schemas.openxmlformats.org/officeDocument/2006/relationships/font" Target="fonts/PTSans-italic.fnt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font" Target="fonts/WorkSans-italic.fntdata"/><Relationship Id="rId83" Type="http://schemas.openxmlformats.org/officeDocument/2006/relationships/font" Target="fonts/WorkSans-bold.fntdata"/><Relationship Id="rId86" Type="http://schemas.openxmlformats.org/officeDocument/2006/relationships/font" Target="fonts/RalewayMedium-regular.fntdata"/><Relationship Id="rId85" Type="http://schemas.openxmlformats.org/officeDocument/2006/relationships/font" Target="fonts/WorkSans-boldItalic.fntdata"/><Relationship Id="rId88" Type="http://schemas.openxmlformats.org/officeDocument/2006/relationships/font" Target="fonts/RalewayMedium-italic.fntdata"/><Relationship Id="rId87" Type="http://schemas.openxmlformats.org/officeDocument/2006/relationships/font" Target="fonts/RalewayMedium-bold.fntdata"/><Relationship Id="rId89" Type="http://schemas.openxmlformats.org/officeDocument/2006/relationships/font" Target="fonts/RalewayMedium-boldItalic.fntdata"/><Relationship Id="rId80" Type="http://schemas.openxmlformats.org/officeDocument/2006/relationships/font" Target="fonts/Lato-boldItalic.fntdata"/><Relationship Id="rId82" Type="http://schemas.openxmlformats.org/officeDocument/2006/relationships/font" Target="fonts/WorkSans-regular.fntdata"/><Relationship Id="rId81"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font" Target="fonts/Roboto-regular.fntdata"/><Relationship Id="rId72" Type="http://schemas.openxmlformats.org/officeDocument/2006/relationships/font" Target="fonts/Raleway-boldItalic.fntdata"/><Relationship Id="rId75" Type="http://schemas.openxmlformats.org/officeDocument/2006/relationships/font" Target="fonts/Roboto-italic.fntdata"/><Relationship Id="rId74" Type="http://schemas.openxmlformats.org/officeDocument/2006/relationships/font" Target="fonts/Roboto-bold.fntdata"/><Relationship Id="rId77" Type="http://schemas.openxmlformats.org/officeDocument/2006/relationships/font" Target="fonts/Lato-regular.fntdata"/><Relationship Id="rId76" Type="http://schemas.openxmlformats.org/officeDocument/2006/relationships/font" Target="fonts/Roboto-boldItalic.fntdata"/><Relationship Id="rId79" Type="http://schemas.openxmlformats.org/officeDocument/2006/relationships/font" Target="fonts/Lato-italic.fntdata"/><Relationship Id="rId78" Type="http://schemas.openxmlformats.org/officeDocument/2006/relationships/font" Target="fonts/Lato-bold.fntdata"/><Relationship Id="rId71" Type="http://schemas.openxmlformats.org/officeDocument/2006/relationships/font" Target="fonts/Raleway-italic.fntdata"/><Relationship Id="rId70" Type="http://schemas.openxmlformats.org/officeDocument/2006/relationships/font" Target="fonts/Raleway-bold.fntdata"/><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font" Target="fonts/Raleway-regular.fntdata"/><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26T05:49:37.148">
    <p:pos x="2030" y="1662"/>
    <p:text>what does this mean?</p:text>
  </p:cm>
  <p:cm authorId="1" idx="1" dt="2023-11-26T05:49:37.148">
    <p:pos x="2030" y="1662"/>
    <p:text>i added this from doc, it says that they are not sure about how the gene expression correlates with the diesease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11-27T17:19:34.549">
    <p:pos x="3763" y="962"/>
    <p:text>ive replaced the prev pic with another clip art b/c it wasnt fully png and had background stains</p:text>
  </p:cm>
  <p:cm authorId="2" idx="2" dt="2023-11-27T01:04:40.302">
    <p:pos x="3763" y="962"/>
    <p:text>can we also add animation to this slide</p:text>
  </p:cm>
  <p:cm authorId="1" idx="2" dt="2023-11-27T17:19:34.549">
    <p:pos x="3763" y="962"/>
    <p:text>yeah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26T21:22:09.629">
    <p:pos x="2832" y="1280"/>
    <p:text>I think this should be ~25</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1-26T05:13:36.049">
    <p:pos x="641" y="758"/>
    <p:text>Genes which are known to be important in biology should be given higher weights in ML models.</p:text>
  </p:cm>
  <p:cm authorId="0" idx="4" dt="2023-11-26T05:25:22.273">
    <p:pos x="641" y="858"/>
    <p:text>In initial testing without statistical filtering, models were producing meaningless results because of noise introduced by irrelevant genes.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1-26T05:20:03.259">
    <p:pos x="1762" y="43"/>
    <p:text>Please remove the bottom logos from this slide. Add caption for the figure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1-26T05:22:54.996">
    <p:pos x="0" y="0"/>
    <p:text>This is redundant with upcoming slides, I recommend using it in poster but removing from slides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3-11-26T03:53:21.549">
    <p:pos x="95" y="501"/>
    <p:text>MRMR didn't give MOXD1 as top feature. How did you get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299f4e9e2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8299f4e9e2_2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1. (Title) We are team BCM-AMD, and we’re so excited to share our project with you!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9ef655050e_3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9ef655050e_3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9ef655050e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9ef655050e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9ef655050e_3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9ef655050e_3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9ef655050e_3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9ef655050e_3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name it something else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need to stay on this slide longer or show it sooner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9ef655050e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9ef655050e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Qingxin </a:t>
            </a:r>
            <a:endParaRPr/>
          </a:p>
          <a:p>
            <a:pPr indent="-298450" lvl="0" marL="457200" rtl="0" algn="l">
              <a:spcBef>
                <a:spcPts val="0"/>
              </a:spcBef>
              <a:spcAft>
                <a:spcPts val="0"/>
              </a:spcAft>
              <a:buSzPts val="1100"/>
              <a:buChar char="-"/>
            </a:pPr>
            <a:r>
              <a:rPr lang="en"/>
              <a:t>We resample the dataset 100 times on the selected top 25 genes</a:t>
            </a:r>
            <a:endParaRPr/>
          </a:p>
          <a:p>
            <a:pPr indent="-298450" lvl="0" marL="457200" rtl="0" algn="l">
              <a:spcBef>
                <a:spcPts val="0"/>
              </a:spcBef>
              <a:spcAft>
                <a:spcPts val="0"/>
              </a:spcAft>
              <a:buSzPts val="1100"/>
              <a:buChar char="-"/>
            </a:pPr>
            <a:r>
              <a:rPr lang="en"/>
              <a:t>Following this, we implement an 80-20 train-test split</a:t>
            </a:r>
            <a:endParaRPr/>
          </a:p>
          <a:p>
            <a:pPr indent="-298450" lvl="0" marL="457200" rtl="0" algn="l">
              <a:spcBef>
                <a:spcPts val="0"/>
              </a:spcBef>
              <a:spcAft>
                <a:spcPts val="0"/>
              </a:spcAft>
              <a:buSzPts val="1100"/>
              <a:buChar char="-"/>
            </a:pPr>
            <a:r>
              <a:rPr lang="en"/>
              <a:t>subsequently</a:t>
            </a:r>
            <a:r>
              <a:rPr lang="en"/>
              <a:t>, we </a:t>
            </a:r>
            <a:r>
              <a:rPr lang="en"/>
              <a:t>leverage</a:t>
            </a:r>
            <a:r>
              <a:rPr lang="en"/>
              <a:t> the power of XGBoost model, integrating it with </a:t>
            </a:r>
            <a:r>
              <a:rPr lang="en"/>
              <a:t>feature selection methods, and evaluating the models using a set of 5 different metrics</a:t>
            </a:r>
            <a:endParaRPr/>
          </a:p>
          <a:p>
            <a:pPr indent="-298450" lvl="0" marL="457200" rtl="0" algn="l">
              <a:spcBef>
                <a:spcPts val="0"/>
              </a:spcBef>
              <a:spcAft>
                <a:spcPts val="0"/>
              </a:spcAft>
              <a:buSzPts val="1100"/>
              <a:buChar char="-"/>
            </a:pPr>
            <a:r>
              <a:rPr lang="en"/>
              <a:t>Here we are looking at the best performance model, the combination of MRMR feature selection with the XGBoost model, which gives us about 95% Area Under the Curve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9ef655050e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9ef655050e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a:t>
            </a:r>
            <a:r>
              <a:rPr lang="en"/>
              <a:t>the interpretation on the best XGBoost model with SHAP. </a:t>
            </a:r>
            <a:r>
              <a:rPr lang="en">
                <a:solidFill>
                  <a:schemeClr val="dk1"/>
                </a:solidFill>
              </a:rPr>
              <a:t>This beeswarm plot is a summary of how the top features in a dataset impact the model’s output. The x axis shows the features impact on the model. Negative values means the prediction is in the control group and positive means AMD group. The y axis are the feature names sorted by the impact. And the color bar on the right side indicates the feature values.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9ef655050e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9ef655050e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(65s) We conducted </a:t>
            </a:r>
            <a:r>
              <a:rPr lang="en"/>
              <a:t>a rigorous analysis </a:t>
            </a:r>
            <a:r>
              <a:rPr lang="en"/>
              <a:t>investigating </a:t>
            </a:r>
            <a:r>
              <a:rPr lang="en"/>
              <a:t>the reasons behind varying selected genes, rankings, and optimal gene counts across different models. Here are some of our results</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b="1" lang="en"/>
              <a:t>Ensemble Models</a:t>
            </a:r>
            <a:r>
              <a:rPr lang="en"/>
              <a:t>: While ensemble models offer high prediction performance, they are also sensitive to the number of input genes.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MRMR Limitations:</a:t>
            </a:r>
            <a:r>
              <a:rPr lang="en"/>
              <a:t> We discovered that MRMR helped mitigate this particular issues of input sensitivity, but it is not ideal for complete gene discovery as it tends to mask important genes that are redundant with others. For example, MOXD1, a biologically significant gene found in other models, was removed after being deemed redundant.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Normalization Sensitivity:</a:t>
            </a:r>
            <a:r>
              <a:rPr lang="en"/>
              <a:t> Models overly sensitive to data normalization are also not recommended. This is because different genes are expressed on varying scales, making normalization impractical.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Importance of Statistical Filtering</a:t>
            </a:r>
            <a:r>
              <a:rPr lang="en"/>
              <a:t>: Statistical filtering is crucial for all ML methods to reduce noise introduced by irrelevant genes.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High Performance</a:t>
            </a:r>
            <a:r>
              <a:rPr lang="en"/>
              <a:t> is a double-edged sword. This is due to the trade-off between being able to accurately perform AMD prediction from a small set of genes and the comprehensive discovery of all possible significant genes.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Future Directions</a:t>
            </a:r>
            <a:r>
              <a:rPr lang="en"/>
              <a:t>: With these points in mind, our focus will shift towards incorporating domain knowledge directly into ML models, extending the analysis to multiple stages of AMD, and integrating other risk factors. These objectives will potentially reduce the number of difficult trade-off decisions we would have to make in the future.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478c78146d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478c78146d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9f15abcf8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9f15abcf8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early stopping</a:t>
            </a:r>
            <a:endParaRPr/>
          </a:p>
          <a:p>
            <a:pPr indent="-298450" lvl="0" marL="457200" rtl="0" algn="l">
              <a:spcBef>
                <a:spcPts val="0"/>
              </a:spcBef>
              <a:spcAft>
                <a:spcPts val="0"/>
              </a:spcAft>
              <a:buSzPts val="1100"/>
              <a:buAutoNum type="arabicPeriod"/>
            </a:pPr>
            <a:r>
              <a:rPr lang="en"/>
              <a:t>Lime interpretation</a:t>
            </a:r>
            <a:endParaRPr/>
          </a:p>
          <a:p>
            <a:pPr indent="-298450" lvl="0" marL="457200" rtl="0" algn="l">
              <a:spcBef>
                <a:spcPts val="0"/>
              </a:spcBef>
              <a:spcAft>
                <a:spcPts val="0"/>
              </a:spcAft>
              <a:buSzPts val="1100"/>
              <a:buAutoNum type="arabicPeriod"/>
            </a:pPr>
            <a:r>
              <a:rPr lang="en"/>
              <a:t>Variance plot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9ee6977dd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9ee6977dd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stopping: If a maximum is not outperformed within 20 tries, stop.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eeddd7d6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9eeddd7d6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2. Age related macular degeneration (AMD) is an eye disease that causes the degradation of forward-facing high focus vision. This disease is extremely common, affecting 10% of Americans over the age of 50, and has no known cure.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9ec377ab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9ec377ab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9ef655050e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9ef655050e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9f15abcf89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9f15abcf89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9f15abcf89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9f15abcf89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9eed991f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9eed991f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9ef655050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9ef655050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61ea0cc3a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61ea0cc3a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91ce2d1e4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91ce2d1e4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91a94eef80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91a94eef80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923ee2b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923ee2ba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9eeddd7d67_2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9eeddd7d67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3. The causes of AMD are thought to include a mix of lifestyle factors and genetic predispositions, but they are not well understood. This is because there are a large number of genes to consider, and because a lot of these genes have subtle expression changes that are difficult to analyze.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91a94eef80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91a94eef80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923ee2ba6d_1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923ee2ba6d_1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91ce2d1e4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91ce2d1e4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4feef65b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4feef65b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8299f4e9e2_2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8299f4e9e2_2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 Processing (clean, normalization)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Exploration (Tian), label distribution,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Feature Selection : Supervised and unsupervised methods,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AMD estimation modeling: Supervised, training the model, hyperpar tuning etc.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Evaluation: Bootstrap the data into train, validation and test set and evaluate the performance using metrics like accuracy, confusion matrices and ROC, Feature selection we look at the relative importance scores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8299f4e9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8299f4e9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8299f4e9e2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8299f4e9e2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8299f4e9e2_2_2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8299f4e9e2_2_2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82e5d817b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82e5d817b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82b170f6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82b170f6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eed991f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eed991f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4. That’s where we come in. The objectives of this project are threefold. First, we perform feature extraction and engineering to simplify our high-dimensional data down to the core features most closely related to AMD. Second, we use these simplified features to predict AMD from a small number of observations, and finally, we wrap our pipeline in a Python package that can easily be deployed by medical professionals.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8299f4e9e2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8299f4e9e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400">
                <a:solidFill>
                  <a:schemeClr val="dk1"/>
                </a:solidFill>
                <a:latin typeface="Raleway Medium"/>
                <a:ea typeface="Raleway Medium"/>
                <a:cs typeface="Raleway Medium"/>
                <a:sym typeface="Raleway Medium"/>
              </a:rPr>
              <a:t>Or should we compensate for that?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8299f4e9e2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8299f4e9e2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8299f4e9e2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8299f4e9e2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8299f4e9e2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8299f4e9e2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8263cc8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8263cc8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8263cc83e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8263cc83e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4ff1f8db9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4ff1f8db9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82b170f6ba_6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82b170f6ba_6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a:t>
            </a:r>
            <a:r>
              <a:rPr lang="en"/>
              <a:t> our data is clean and there are no missing values for key features, the data processing phase largely involves combine datasets of genes and metadata, and normalization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478c78146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478c78146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91ce2d1e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91ce2d1e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Females overall are higher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82e5d817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82e5d817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5. To accomplish these goals, we have been presented with postmortem transcriptome data from 453 donors, which includes expression levels of 18000 genes as well as relevant metadata.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can't mention transcriptome data</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82b170f6ba_6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82b170f6ba_6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data exploration phase, we </a:t>
            </a:r>
            <a:r>
              <a:rPr lang="en"/>
              <a:t>familiarize</a:t>
            </a:r>
            <a:r>
              <a:rPr lang="en"/>
              <a:t> ourselves with the dataset we get, and create plots to visualize the </a:t>
            </a:r>
            <a:r>
              <a:rPr lang="en"/>
              <a:t>distributions of genes and metadata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two histogram showing on the slide are distributions of top varied genes, they further prove that we need to normalize data for each gene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82b170f6ba_6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82b170f6ba_6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feature selection phase will involve two categories of methods. The first are unsupervised methods such as PCA and tSNE for the purpose of </a:t>
            </a:r>
            <a:r>
              <a:rPr lang="en"/>
              <a:t>dimensionality</a:t>
            </a:r>
            <a:r>
              <a:rPr lang="en"/>
              <a:t> reduction and visualization. Our actual feature selection will come from the much more interpretable supervised methods such as MRMR and Random Forest.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82b170f6ba_6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82b170f6ba_6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our data comes with labels for AMD severity, we aim to build our estimation model using supervised methods such as random forest, support vector machines, and neural networks. We then want to perform hyperparameter tuning (wherever applicable) using techniques such as grid search or random sampling.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82b170f6ba_6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82b170f6ba_6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see how well our model performs,</a:t>
            </a:r>
            <a:r>
              <a:rPr lang="en"/>
              <a:t> we will bootstrap our data into separate sets, repeating that many times due to our limited samples. And from the bootstrapping, we will consider several performance metrics such as raw accuracy, confusion matrices for false positives and false negatives, and the Receiver Operating </a:t>
            </a:r>
            <a:r>
              <a:rPr lang="en"/>
              <a:t>Characteristic</a:t>
            </a:r>
            <a:r>
              <a:rPr lang="en"/>
              <a:t> curve with its respective AUC score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91ce2d1e4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91ce2d1e4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91a94eef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91a94eef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8299f4e9e2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8299f4e9e2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Project Objectives</a:t>
            </a:r>
            <a:endParaRPr/>
          </a:p>
          <a:p>
            <a:pPr indent="0" lvl="0" marL="0" rtl="0" algn="l">
              <a:spcBef>
                <a:spcPts val="0"/>
              </a:spcBef>
              <a:spcAft>
                <a:spcPts val="0"/>
              </a:spcAft>
              <a:buClr>
                <a:schemeClr val="dk1"/>
              </a:buClr>
              <a:buSzPts val="1100"/>
              <a:buFont typeface="Arial"/>
              <a:buNone/>
            </a:pPr>
            <a:r>
              <a:rPr lang="en"/>
              <a:t>Identify and extract relevant information related to AMD from high-dimensional, scarce genes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Apply interpretable ML models to classify patients into AMD severity levels.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Would be useful for: Early diagnosis, preventative/remedial drugs,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91a94eef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91a94eef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data exploration phase, we dive deeper into the genes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are visualizing 6 genes in particular and compare control group with advanced disease level group to detect outliers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9ef655050e_3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9ef655050e_3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9ef655050e_3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9ef655050e_3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9ef655050e_3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9ef655050e_3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9ef655050e_3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9ef655050e_3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 name="Shape 11"/>
        <p:cNvGrpSpPr/>
        <p:nvPr/>
      </p:nvGrpSpPr>
      <p:grpSpPr>
        <a:xfrm>
          <a:off x="0" y="0"/>
          <a:ext cx="0" cy="0"/>
          <a:chOff x="0" y="0"/>
          <a:chExt cx="0" cy="0"/>
        </a:xfrm>
      </p:grpSpPr>
      <p:sp>
        <p:nvSpPr>
          <p:cNvPr id="12" name="Google Shape;12;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8" name="Google Shape;18;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11"/>
          <p:cNvGrpSpPr/>
          <p:nvPr/>
        </p:nvGrpSpPr>
        <p:grpSpPr>
          <a:xfrm>
            <a:off x="830392" y="4169130"/>
            <a:ext cx="745763" cy="45826"/>
            <a:chOff x="4580561" y="2589004"/>
            <a:chExt cx="1064464" cy="25200"/>
          </a:xfrm>
        </p:grpSpPr>
        <p:sp>
          <p:nvSpPr>
            <p:cNvPr id="77" name="Google Shape;77;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0" name="Google Shape;80;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1" name="Google Shape;81;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4"/>
          <p:cNvSpPr txBox="1"/>
          <p:nvPr>
            <p:ph type="ctrTitle"/>
          </p:nvPr>
        </p:nvSpPr>
        <p:spPr>
          <a:xfrm>
            <a:off x="4312300" y="893699"/>
            <a:ext cx="3987900" cy="304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8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92" name="Google Shape;92;p14"/>
          <p:cNvSpPr txBox="1"/>
          <p:nvPr>
            <p:ph idx="1" type="subTitle"/>
          </p:nvPr>
        </p:nvSpPr>
        <p:spPr>
          <a:xfrm>
            <a:off x="4312301" y="3774001"/>
            <a:ext cx="3987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15"/>
          <p:cNvSpPr txBox="1"/>
          <p:nvPr>
            <p:ph type="title"/>
          </p:nvPr>
        </p:nvSpPr>
        <p:spPr>
          <a:xfrm>
            <a:off x="2998050" y="691900"/>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5"/>
          <p:cNvSpPr txBox="1"/>
          <p:nvPr>
            <p:ph hasCustomPrompt="1" idx="2" type="title"/>
          </p:nvPr>
        </p:nvSpPr>
        <p:spPr>
          <a:xfrm>
            <a:off x="1762350" y="691900"/>
            <a:ext cx="12357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 name="Google Shape;9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6"/>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00" name="Google Shape;10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1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 name="Google Shape;103;p17"/>
          <p:cNvSpPr txBox="1"/>
          <p:nvPr>
            <p:ph idx="1" type="subTitle"/>
          </p:nvPr>
        </p:nvSpPr>
        <p:spPr>
          <a:xfrm>
            <a:off x="3467998"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17"/>
          <p:cNvSpPr txBox="1"/>
          <p:nvPr>
            <p:ph idx="2" type="subTitle"/>
          </p:nvPr>
        </p:nvSpPr>
        <p:spPr>
          <a:xfrm>
            <a:off x="720000"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7"/>
          <p:cNvSpPr txBox="1"/>
          <p:nvPr>
            <p:ph idx="3" type="subTitle"/>
          </p:nvPr>
        </p:nvSpPr>
        <p:spPr>
          <a:xfrm>
            <a:off x="720000"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 name="Google Shape;106;p17"/>
          <p:cNvSpPr txBox="1"/>
          <p:nvPr>
            <p:ph idx="4" type="subTitle"/>
          </p:nvPr>
        </p:nvSpPr>
        <p:spPr>
          <a:xfrm>
            <a:off x="3467999"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 name="Google Shape;10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19"/>
          <p:cNvSpPr txBox="1"/>
          <p:nvPr>
            <p:ph type="title"/>
          </p:nvPr>
        </p:nvSpPr>
        <p:spPr>
          <a:xfrm>
            <a:off x="834063" y="1151825"/>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9"/>
          <p:cNvSpPr txBox="1"/>
          <p:nvPr>
            <p:ph idx="1" type="subTitle"/>
          </p:nvPr>
        </p:nvSpPr>
        <p:spPr>
          <a:xfrm>
            <a:off x="834063" y="1693375"/>
            <a:ext cx="4294800" cy="21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14" name="Google Shape;114;p19"/>
          <p:cNvSpPr/>
          <p:nvPr>
            <p:ph idx="2" type="pic"/>
          </p:nvPr>
        </p:nvSpPr>
        <p:spPr>
          <a:xfrm>
            <a:off x="5522938" y="1151825"/>
            <a:ext cx="2787000" cy="2661000"/>
          </a:xfrm>
          <a:prstGeom prst="rect">
            <a:avLst/>
          </a:prstGeom>
          <a:noFill/>
          <a:ln>
            <a:noFill/>
          </a:ln>
        </p:spPr>
      </p:sp>
      <p:sp>
        <p:nvSpPr>
          <p:cNvPr id="115" name="Google Shape;11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2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8" name="Google Shape;11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1" name="Google Shape;121;p2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830392" y="1191256"/>
            <a:ext cx="745763" cy="45826"/>
            <a:chOff x="4580561" y="2589004"/>
            <a:chExt cx="1064464" cy="25200"/>
          </a:xfrm>
        </p:grpSpPr>
        <p:sp>
          <p:nvSpPr>
            <p:cNvPr id="21" name="Google Shape;21;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 name="Google Shape;24;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22"/>
          <p:cNvSpPr/>
          <p:nvPr>
            <p:ph idx="2" type="pic"/>
          </p:nvPr>
        </p:nvSpPr>
        <p:spPr>
          <a:xfrm>
            <a:off x="-7950" y="0"/>
            <a:ext cx="9144000" cy="5143500"/>
          </a:xfrm>
          <a:prstGeom prst="rect">
            <a:avLst/>
          </a:prstGeom>
          <a:noFill/>
          <a:ln>
            <a:noFill/>
          </a:ln>
        </p:spPr>
      </p:sp>
      <p:sp>
        <p:nvSpPr>
          <p:cNvPr id="125" name="Google Shape;125;p22"/>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6" name="Google Shape;12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 name="Shape 127"/>
        <p:cNvGrpSpPr/>
        <p:nvPr/>
      </p:nvGrpSpPr>
      <p:grpSpPr>
        <a:xfrm>
          <a:off x="0" y="0"/>
          <a:ext cx="0" cy="0"/>
          <a:chOff x="0" y="0"/>
          <a:chExt cx="0" cy="0"/>
        </a:xfrm>
      </p:grpSpPr>
      <p:sp>
        <p:nvSpPr>
          <p:cNvPr id="128" name="Google Shape;128;p23"/>
          <p:cNvSpPr txBox="1"/>
          <p:nvPr>
            <p:ph hasCustomPrompt="1" type="title"/>
          </p:nvPr>
        </p:nvSpPr>
        <p:spPr>
          <a:xfrm>
            <a:off x="1284000" y="2973628"/>
            <a:ext cx="6576000" cy="109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9" name="Google Shape;129;p23"/>
          <p:cNvSpPr txBox="1"/>
          <p:nvPr>
            <p:ph idx="1" type="subTitle"/>
          </p:nvPr>
        </p:nvSpPr>
        <p:spPr>
          <a:xfrm>
            <a:off x="1284000" y="3946740"/>
            <a:ext cx="6576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0" name="Google Shape;13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1" name="Shape 131"/>
        <p:cNvGrpSpPr/>
        <p:nvPr/>
      </p:nvGrpSpPr>
      <p:grpSpPr>
        <a:xfrm>
          <a:off x="0" y="0"/>
          <a:ext cx="0" cy="0"/>
          <a:chOff x="0" y="0"/>
          <a:chExt cx="0" cy="0"/>
        </a:xfrm>
      </p:grpSpPr>
      <p:sp>
        <p:nvSpPr>
          <p:cNvPr id="132" name="Google Shape;13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3" name="Shape 133"/>
        <p:cNvGrpSpPr/>
        <p:nvPr/>
      </p:nvGrpSpPr>
      <p:grpSpPr>
        <a:xfrm>
          <a:off x="0" y="0"/>
          <a:ext cx="0" cy="0"/>
          <a:chOff x="0" y="0"/>
          <a:chExt cx="0" cy="0"/>
        </a:xfrm>
      </p:grpSpPr>
      <p:sp>
        <p:nvSpPr>
          <p:cNvPr id="134" name="Google Shape;134;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25"/>
          <p:cNvSpPr txBox="1"/>
          <p:nvPr>
            <p:ph hasCustomPrompt="1" idx="2" type="title"/>
          </p:nvPr>
        </p:nvSpPr>
        <p:spPr>
          <a:xfrm>
            <a:off x="4788619" y="140753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25"/>
          <p:cNvSpPr txBox="1"/>
          <p:nvPr>
            <p:ph hasCustomPrompt="1" idx="3" type="title"/>
          </p:nvPr>
        </p:nvSpPr>
        <p:spPr>
          <a:xfrm>
            <a:off x="4788619" y="300711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25"/>
          <p:cNvSpPr txBox="1"/>
          <p:nvPr>
            <p:ph hasCustomPrompt="1" idx="4" type="title"/>
          </p:nvPr>
        </p:nvSpPr>
        <p:spPr>
          <a:xfrm>
            <a:off x="4788629" y="194074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25"/>
          <p:cNvSpPr txBox="1"/>
          <p:nvPr>
            <p:ph hasCustomPrompt="1" idx="5" type="title"/>
          </p:nvPr>
        </p:nvSpPr>
        <p:spPr>
          <a:xfrm>
            <a:off x="4788629" y="354029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25"/>
          <p:cNvSpPr txBox="1"/>
          <p:nvPr>
            <p:ph hasCustomPrompt="1" idx="6" type="title"/>
          </p:nvPr>
        </p:nvSpPr>
        <p:spPr>
          <a:xfrm>
            <a:off x="4788616" y="247392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25"/>
          <p:cNvSpPr txBox="1"/>
          <p:nvPr>
            <p:ph hasCustomPrompt="1" idx="7" type="title"/>
          </p:nvPr>
        </p:nvSpPr>
        <p:spPr>
          <a:xfrm>
            <a:off x="4788616" y="407348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25"/>
          <p:cNvSpPr txBox="1"/>
          <p:nvPr>
            <p:ph idx="1" type="subTitle"/>
          </p:nvPr>
        </p:nvSpPr>
        <p:spPr>
          <a:xfrm>
            <a:off x="5486089" y="1407553"/>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5"/>
          <p:cNvSpPr txBox="1"/>
          <p:nvPr>
            <p:ph idx="8" type="subTitle"/>
          </p:nvPr>
        </p:nvSpPr>
        <p:spPr>
          <a:xfrm>
            <a:off x="5486099" y="1940739"/>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5"/>
          <p:cNvSpPr txBox="1"/>
          <p:nvPr>
            <p:ph idx="9" type="subTitle"/>
          </p:nvPr>
        </p:nvSpPr>
        <p:spPr>
          <a:xfrm>
            <a:off x="5486084" y="2473924"/>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5"/>
          <p:cNvSpPr txBox="1"/>
          <p:nvPr>
            <p:ph idx="13" type="subTitle"/>
          </p:nvPr>
        </p:nvSpPr>
        <p:spPr>
          <a:xfrm>
            <a:off x="5486089" y="3007110"/>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25"/>
          <p:cNvSpPr txBox="1"/>
          <p:nvPr>
            <p:ph idx="14" type="subTitle"/>
          </p:nvPr>
        </p:nvSpPr>
        <p:spPr>
          <a:xfrm>
            <a:off x="5486099" y="3540296"/>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25"/>
          <p:cNvSpPr txBox="1"/>
          <p:nvPr>
            <p:ph idx="15" type="subTitle"/>
          </p:nvPr>
        </p:nvSpPr>
        <p:spPr>
          <a:xfrm>
            <a:off x="5486084" y="4073482"/>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48" name="Shape 148"/>
        <p:cNvGrpSpPr/>
        <p:nvPr/>
      </p:nvGrpSpPr>
      <p:grpSpPr>
        <a:xfrm>
          <a:off x="0" y="0"/>
          <a:ext cx="0" cy="0"/>
          <a:chOff x="0" y="0"/>
          <a:chExt cx="0" cy="0"/>
        </a:xfrm>
      </p:grpSpPr>
      <p:sp>
        <p:nvSpPr>
          <p:cNvPr id="149" name="Google Shape;149;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51" name="Shape 151"/>
        <p:cNvGrpSpPr/>
        <p:nvPr/>
      </p:nvGrpSpPr>
      <p:grpSpPr>
        <a:xfrm>
          <a:off x="0" y="0"/>
          <a:ext cx="0" cy="0"/>
          <a:chOff x="0" y="0"/>
          <a:chExt cx="0" cy="0"/>
        </a:xfrm>
      </p:grpSpPr>
      <p:sp>
        <p:nvSpPr>
          <p:cNvPr id="152" name="Google Shape;152;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3" name="Google Shape;15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4" name="Shape 154"/>
        <p:cNvGrpSpPr/>
        <p:nvPr/>
      </p:nvGrpSpPr>
      <p:grpSpPr>
        <a:xfrm>
          <a:off x="0" y="0"/>
          <a:ext cx="0" cy="0"/>
          <a:chOff x="0" y="0"/>
          <a:chExt cx="0" cy="0"/>
        </a:xfrm>
      </p:grpSpPr>
      <p:sp>
        <p:nvSpPr>
          <p:cNvPr id="155" name="Google Shape;155;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28"/>
          <p:cNvSpPr txBox="1"/>
          <p:nvPr>
            <p:ph idx="1" type="subTitle"/>
          </p:nvPr>
        </p:nvSpPr>
        <p:spPr>
          <a:xfrm>
            <a:off x="713225"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8"/>
          <p:cNvSpPr txBox="1"/>
          <p:nvPr>
            <p:ph idx="2" type="subTitle"/>
          </p:nvPr>
        </p:nvSpPr>
        <p:spPr>
          <a:xfrm>
            <a:off x="3393553"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28"/>
          <p:cNvSpPr txBox="1"/>
          <p:nvPr>
            <p:ph idx="3" type="subTitle"/>
          </p:nvPr>
        </p:nvSpPr>
        <p:spPr>
          <a:xfrm>
            <a:off x="6073881"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8"/>
          <p:cNvSpPr txBox="1"/>
          <p:nvPr>
            <p:ph idx="4" type="subTitle"/>
          </p:nvPr>
        </p:nvSpPr>
        <p:spPr>
          <a:xfrm>
            <a:off x="713225"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8"/>
          <p:cNvSpPr txBox="1"/>
          <p:nvPr>
            <p:ph idx="5" type="subTitle"/>
          </p:nvPr>
        </p:nvSpPr>
        <p:spPr>
          <a:xfrm>
            <a:off x="3393553"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8"/>
          <p:cNvSpPr txBox="1"/>
          <p:nvPr>
            <p:ph idx="6" type="subTitle"/>
          </p:nvPr>
        </p:nvSpPr>
        <p:spPr>
          <a:xfrm>
            <a:off x="6073881"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3" name="Shape 163"/>
        <p:cNvGrpSpPr/>
        <p:nvPr/>
      </p:nvGrpSpPr>
      <p:grpSpPr>
        <a:xfrm>
          <a:off x="0" y="0"/>
          <a:ext cx="0" cy="0"/>
          <a:chOff x="0" y="0"/>
          <a:chExt cx="0" cy="0"/>
        </a:xfrm>
      </p:grpSpPr>
      <p:sp>
        <p:nvSpPr>
          <p:cNvPr id="164" name="Google Shape;164;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5" name="Google Shape;165;p29"/>
          <p:cNvSpPr txBox="1"/>
          <p:nvPr>
            <p:ph idx="1" type="subTitle"/>
          </p:nvPr>
        </p:nvSpPr>
        <p:spPr>
          <a:xfrm>
            <a:off x="2628325"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29"/>
          <p:cNvSpPr txBox="1"/>
          <p:nvPr>
            <p:ph idx="2" type="subTitle"/>
          </p:nvPr>
        </p:nvSpPr>
        <p:spPr>
          <a:xfrm>
            <a:off x="5647080"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29"/>
          <p:cNvSpPr txBox="1"/>
          <p:nvPr>
            <p:ph idx="3" type="subTitle"/>
          </p:nvPr>
        </p:nvSpPr>
        <p:spPr>
          <a:xfrm>
            <a:off x="2628325"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29"/>
          <p:cNvSpPr txBox="1"/>
          <p:nvPr>
            <p:ph idx="4" type="subTitle"/>
          </p:nvPr>
        </p:nvSpPr>
        <p:spPr>
          <a:xfrm>
            <a:off x="5647080"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9"/>
          <p:cNvSpPr txBox="1"/>
          <p:nvPr>
            <p:ph idx="5" type="subTitle"/>
          </p:nvPr>
        </p:nvSpPr>
        <p:spPr>
          <a:xfrm>
            <a:off x="2628326"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29"/>
          <p:cNvSpPr txBox="1"/>
          <p:nvPr>
            <p:ph idx="6" type="subTitle"/>
          </p:nvPr>
        </p:nvSpPr>
        <p:spPr>
          <a:xfrm>
            <a:off x="2628326"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29"/>
          <p:cNvSpPr txBox="1"/>
          <p:nvPr>
            <p:ph idx="7" type="subTitle"/>
          </p:nvPr>
        </p:nvSpPr>
        <p:spPr>
          <a:xfrm>
            <a:off x="5647055"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29"/>
          <p:cNvSpPr txBox="1"/>
          <p:nvPr>
            <p:ph idx="8" type="subTitle"/>
          </p:nvPr>
        </p:nvSpPr>
        <p:spPr>
          <a:xfrm>
            <a:off x="5647055"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 name="Google Shape;17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4" name="Shape 174"/>
        <p:cNvGrpSpPr/>
        <p:nvPr/>
      </p:nvGrpSpPr>
      <p:grpSpPr>
        <a:xfrm>
          <a:off x="0" y="0"/>
          <a:ext cx="0" cy="0"/>
          <a:chOff x="0" y="0"/>
          <a:chExt cx="0" cy="0"/>
        </a:xfrm>
      </p:grpSpPr>
      <p:sp>
        <p:nvSpPr>
          <p:cNvPr id="175" name="Google Shape;175;p3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30"/>
          <p:cNvSpPr txBox="1"/>
          <p:nvPr>
            <p:ph idx="1" type="subTitle"/>
          </p:nvPr>
        </p:nvSpPr>
        <p:spPr>
          <a:xfrm>
            <a:off x="866425" y="1925710"/>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30"/>
          <p:cNvSpPr txBox="1"/>
          <p:nvPr>
            <p:ph idx="2" type="subTitle"/>
          </p:nvPr>
        </p:nvSpPr>
        <p:spPr>
          <a:xfrm>
            <a:off x="3366848"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30"/>
          <p:cNvSpPr txBox="1"/>
          <p:nvPr>
            <p:ph idx="3" type="subTitle"/>
          </p:nvPr>
        </p:nvSpPr>
        <p:spPr>
          <a:xfrm>
            <a:off x="866425"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30"/>
          <p:cNvSpPr txBox="1"/>
          <p:nvPr>
            <p:ph idx="4" type="subTitle"/>
          </p:nvPr>
        </p:nvSpPr>
        <p:spPr>
          <a:xfrm>
            <a:off x="3366848"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30"/>
          <p:cNvSpPr txBox="1"/>
          <p:nvPr>
            <p:ph idx="5" type="subTitle"/>
          </p:nvPr>
        </p:nvSpPr>
        <p:spPr>
          <a:xfrm>
            <a:off x="5867271"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30"/>
          <p:cNvSpPr txBox="1"/>
          <p:nvPr>
            <p:ph idx="6" type="subTitle"/>
          </p:nvPr>
        </p:nvSpPr>
        <p:spPr>
          <a:xfrm>
            <a:off x="5867271"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30"/>
          <p:cNvSpPr txBox="1"/>
          <p:nvPr>
            <p:ph idx="7" type="subTitle"/>
          </p:nvPr>
        </p:nvSpPr>
        <p:spPr>
          <a:xfrm>
            <a:off x="871225" y="161678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30"/>
          <p:cNvSpPr txBox="1"/>
          <p:nvPr>
            <p:ph idx="8" type="subTitle"/>
          </p:nvPr>
        </p:nvSpPr>
        <p:spPr>
          <a:xfrm>
            <a:off x="3371648"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30"/>
          <p:cNvSpPr txBox="1"/>
          <p:nvPr>
            <p:ph idx="9" type="subTitle"/>
          </p:nvPr>
        </p:nvSpPr>
        <p:spPr>
          <a:xfrm>
            <a:off x="5872071"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5" name="Google Shape;185;p30"/>
          <p:cNvSpPr txBox="1"/>
          <p:nvPr>
            <p:ph idx="13" type="subTitle"/>
          </p:nvPr>
        </p:nvSpPr>
        <p:spPr>
          <a:xfrm>
            <a:off x="866425" y="2950834"/>
            <a:ext cx="2411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30"/>
          <p:cNvSpPr txBox="1"/>
          <p:nvPr>
            <p:ph idx="14" type="subTitle"/>
          </p:nvPr>
        </p:nvSpPr>
        <p:spPr>
          <a:xfrm>
            <a:off x="3374048"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30"/>
          <p:cNvSpPr txBox="1"/>
          <p:nvPr>
            <p:ph idx="15" type="subTitle"/>
          </p:nvPr>
        </p:nvSpPr>
        <p:spPr>
          <a:xfrm>
            <a:off x="5872071"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9" name="Shape 189"/>
        <p:cNvGrpSpPr/>
        <p:nvPr/>
      </p:nvGrpSpPr>
      <p:grpSpPr>
        <a:xfrm>
          <a:off x="0" y="0"/>
          <a:ext cx="0" cy="0"/>
          <a:chOff x="0" y="0"/>
          <a:chExt cx="0" cy="0"/>
        </a:xfrm>
      </p:grpSpPr>
      <p:sp>
        <p:nvSpPr>
          <p:cNvPr id="190" name="Google Shape;190;p31"/>
          <p:cNvSpPr txBox="1"/>
          <p:nvPr>
            <p:ph hasCustomPrompt="1" type="title"/>
          </p:nvPr>
        </p:nvSpPr>
        <p:spPr>
          <a:xfrm>
            <a:off x="5170375" y="3242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31"/>
          <p:cNvSpPr txBox="1"/>
          <p:nvPr>
            <p:ph idx="1" type="subTitle"/>
          </p:nvPr>
        </p:nvSpPr>
        <p:spPr>
          <a:xfrm>
            <a:off x="5170375" y="3950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2" name="Google Shape;192;p31"/>
          <p:cNvSpPr txBox="1"/>
          <p:nvPr>
            <p:ph hasCustomPrompt="1" idx="2" type="title"/>
          </p:nvPr>
        </p:nvSpPr>
        <p:spPr>
          <a:xfrm>
            <a:off x="5170379" y="20351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31"/>
          <p:cNvSpPr txBox="1"/>
          <p:nvPr>
            <p:ph idx="3" type="subTitle"/>
          </p:nvPr>
        </p:nvSpPr>
        <p:spPr>
          <a:xfrm>
            <a:off x="5170379" y="27426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4" name="Google Shape;194;p31"/>
          <p:cNvSpPr txBox="1"/>
          <p:nvPr>
            <p:ph hasCustomPrompt="1" idx="4" type="title"/>
          </p:nvPr>
        </p:nvSpPr>
        <p:spPr>
          <a:xfrm>
            <a:off x="5170384" y="827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31"/>
          <p:cNvSpPr txBox="1"/>
          <p:nvPr>
            <p:ph idx="5" type="subTitle"/>
          </p:nvPr>
        </p:nvSpPr>
        <p:spPr>
          <a:xfrm>
            <a:off x="5170384" y="1535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6" name="Google Shape;19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830392" y="1191256"/>
            <a:ext cx="745763" cy="45826"/>
            <a:chOff x="4580561" y="2589004"/>
            <a:chExt cx="1064464" cy="25200"/>
          </a:xfrm>
        </p:grpSpPr>
        <p:sp>
          <p:nvSpPr>
            <p:cNvPr id="28" name="Google Shape;28;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1" name="Google Shape;31;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 name="Google Shape;32;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7" name="Shape 197"/>
        <p:cNvGrpSpPr/>
        <p:nvPr/>
      </p:nvGrpSpPr>
      <p:grpSpPr>
        <a:xfrm>
          <a:off x="0" y="0"/>
          <a:ext cx="0" cy="0"/>
          <a:chOff x="0" y="0"/>
          <a:chExt cx="0" cy="0"/>
        </a:xfrm>
      </p:grpSpPr>
      <p:sp>
        <p:nvSpPr>
          <p:cNvPr id="198" name="Google Shape;198;p32"/>
          <p:cNvSpPr txBox="1"/>
          <p:nvPr>
            <p:ph type="title"/>
          </p:nvPr>
        </p:nvSpPr>
        <p:spPr>
          <a:xfrm>
            <a:off x="4154575" y="1048762"/>
            <a:ext cx="4276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32"/>
          <p:cNvSpPr txBox="1"/>
          <p:nvPr>
            <p:ph idx="1" type="subTitle"/>
          </p:nvPr>
        </p:nvSpPr>
        <p:spPr>
          <a:xfrm>
            <a:off x="4154575" y="1904846"/>
            <a:ext cx="4276200" cy="8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32"/>
          <p:cNvSpPr txBox="1"/>
          <p:nvPr/>
        </p:nvSpPr>
        <p:spPr>
          <a:xfrm>
            <a:off x="4154575" y="3342279"/>
            <a:ext cx="42762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Asap"/>
                <a:ea typeface="Asap"/>
                <a:cs typeface="Asap"/>
                <a:sym typeface="Asap"/>
              </a:rPr>
              <a:t>CREDITS:</a:t>
            </a:r>
            <a:r>
              <a:rPr lang="en" sz="1000">
                <a:solidFill>
                  <a:schemeClr val="dk1"/>
                </a:solidFill>
                <a:latin typeface="Asap"/>
                <a:ea typeface="Asap"/>
                <a:cs typeface="Asap"/>
                <a:sym typeface="Asap"/>
              </a:rPr>
              <a:t> This presentation template was created by </a:t>
            </a:r>
            <a:r>
              <a:rPr b="1" lang="en" sz="1000" u="sng">
                <a:solidFill>
                  <a:schemeClr val="hlink"/>
                </a:solidFill>
                <a:latin typeface="Asap"/>
                <a:ea typeface="Asap"/>
                <a:cs typeface="Asap"/>
                <a:sym typeface="Asap"/>
                <a:hlinkClick r:id="rId2"/>
              </a:rPr>
              <a:t>Slidesgo</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r>
              <a:rPr lang="en" sz="1000" u="sng">
                <a:solidFill>
                  <a:schemeClr val="dk1"/>
                </a:solidFill>
                <a:latin typeface="Asap"/>
                <a:ea typeface="Asap"/>
                <a:cs typeface="Asap"/>
                <a:sym typeface="Asap"/>
              </a:rPr>
              <a:t> </a:t>
            </a:r>
            <a:endParaRPr b="1" sz="1000" u="sng">
              <a:solidFill>
                <a:schemeClr val="dk1"/>
              </a:solidFill>
              <a:latin typeface="Asap"/>
              <a:ea typeface="Asap"/>
              <a:cs typeface="Asap"/>
              <a:sym typeface="Asap"/>
            </a:endParaRPr>
          </a:p>
        </p:txBody>
      </p:sp>
      <p:sp>
        <p:nvSpPr>
          <p:cNvPr id="201" name="Google Shape;20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2" name="Shape 202"/>
        <p:cNvGrpSpPr/>
        <p:nvPr/>
      </p:nvGrpSpPr>
      <p:grpSpPr>
        <a:xfrm>
          <a:off x="0" y="0"/>
          <a:ext cx="0" cy="0"/>
          <a:chOff x="0" y="0"/>
          <a:chExt cx="0" cy="0"/>
        </a:xfrm>
      </p:grpSpPr>
      <p:sp>
        <p:nvSpPr>
          <p:cNvPr id="203" name="Google Shape;20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4" name="Shape 204"/>
        <p:cNvGrpSpPr/>
        <p:nvPr/>
      </p:nvGrpSpPr>
      <p:grpSpPr>
        <a:xfrm>
          <a:off x="0" y="0"/>
          <a:ext cx="0" cy="0"/>
          <a:chOff x="0" y="0"/>
          <a:chExt cx="0" cy="0"/>
        </a:xfrm>
      </p:grpSpPr>
      <p:sp>
        <p:nvSpPr>
          <p:cNvPr id="205" name="Google Shape;20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sp>
        <p:nvSpPr>
          <p:cNvPr id="211" name="Google Shape;211;p36"/>
          <p:cNvSpPr txBox="1"/>
          <p:nvPr>
            <p:ph type="ctrTitle"/>
          </p:nvPr>
        </p:nvSpPr>
        <p:spPr>
          <a:xfrm>
            <a:off x="4312300" y="893699"/>
            <a:ext cx="3987900" cy="304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8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12" name="Google Shape;212;p36"/>
          <p:cNvSpPr txBox="1"/>
          <p:nvPr>
            <p:ph idx="1" type="subTitle"/>
          </p:nvPr>
        </p:nvSpPr>
        <p:spPr>
          <a:xfrm>
            <a:off x="4312301" y="3774001"/>
            <a:ext cx="3987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3" name="Shape 213"/>
        <p:cNvGrpSpPr/>
        <p:nvPr/>
      </p:nvGrpSpPr>
      <p:grpSpPr>
        <a:xfrm>
          <a:off x="0" y="0"/>
          <a:ext cx="0" cy="0"/>
          <a:chOff x="0" y="0"/>
          <a:chExt cx="0" cy="0"/>
        </a:xfrm>
      </p:grpSpPr>
      <p:sp>
        <p:nvSpPr>
          <p:cNvPr id="214" name="Google Shape;214;p37"/>
          <p:cNvSpPr txBox="1"/>
          <p:nvPr>
            <p:ph type="title"/>
          </p:nvPr>
        </p:nvSpPr>
        <p:spPr>
          <a:xfrm>
            <a:off x="2998050" y="691900"/>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5" name="Google Shape;215;p37"/>
          <p:cNvSpPr txBox="1"/>
          <p:nvPr>
            <p:ph hasCustomPrompt="1" idx="2" type="title"/>
          </p:nvPr>
        </p:nvSpPr>
        <p:spPr>
          <a:xfrm>
            <a:off x="1762350" y="691900"/>
            <a:ext cx="12357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6" name="Google Shape;21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7" name="Shape 217"/>
        <p:cNvGrpSpPr/>
        <p:nvPr/>
      </p:nvGrpSpPr>
      <p:grpSpPr>
        <a:xfrm>
          <a:off x="0" y="0"/>
          <a:ext cx="0" cy="0"/>
          <a:chOff x="0" y="0"/>
          <a:chExt cx="0" cy="0"/>
        </a:xfrm>
      </p:grpSpPr>
      <p:sp>
        <p:nvSpPr>
          <p:cNvPr id="218" name="Google Shape;218;p3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 name="Google Shape;219;p38"/>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20" name="Google Shape;22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 name="Shape 221"/>
        <p:cNvGrpSpPr/>
        <p:nvPr/>
      </p:nvGrpSpPr>
      <p:grpSpPr>
        <a:xfrm>
          <a:off x="0" y="0"/>
          <a:ext cx="0" cy="0"/>
          <a:chOff x="0" y="0"/>
          <a:chExt cx="0" cy="0"/>
        </a:xfrm>
      </p:grpSpPr>
      <p:sp>
        <p:nvSpPr>
          <p:cNvPr id="222" name="Google Shape;222;p3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9"/>
          <p:cNvSpPr txBox="1"/>
          <p:nvPr>
            <p:ph idx="1" type="subTitle"/>
          </p:nvPr>
        </p:nvSpPr>
        <p:spPr>
          <a:xfrm>
            <a:off x="3467998"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39"/>
          <p:cNvSpPr txBox="1"/>
          <p:nvPr>
            <p:ph idx="2" type="subTitle"/>
          </p:nvPr>
        </p:nvSpPr>
        <p:spPr>
          <a:xfrm>
            <a:off x="720000"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39"/>
          <p:cNvSpPr txBox="1"/>
          <p:nvPr>
            <p:ph idx="3" type="subTitle"/>
          </p:nvPr>
        </p:nvSpPr>
        <p:spPr>
          <a:xfrm>
            <a:off x="720000"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 name="Google Shape;226;p39"/>
          <p:cNvSpPr txBox="1"/>
          <p:nvPr>
            <p:ph idx="4" type="subTitle"/>
          </p:nvPr>
        </p:nvSpPr>
        <p:spPr>
          <a:xfrm>
            <a:off x="3467999"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0" name="Google Shape;23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1" name="Shape 231"/>
        <p:cNvGrpSpPr/>
        <p:nvPr/>
      </p:nvGrpSpPr>
      <p:grpSpPr>
        <a:xfrm>
          <a:off x="0" y="0"/>
          <a:ext cx="0" cy="0"/>
          <a:chOff x="0" y="0"/>
          <a:chExt cx="0" cy="0"/>
        </a:xfrm>
      </p:grpSpPr>
      <p:sp>
        <p:nvSpPr>
          <p:cNvPr id="232" name="Google Shape;232;p41"/>
          <p:cNvSpPr txBox="1"/>
          <p:nvPr>
            <p:ph type="title"/>
          </p:nvPr>
        </p:nvSpPr>
        <p:spPr>
          <a:xfrm>
            <a:off x="834063" y="1151825"/>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3" name="Google Shape;233;p41"/>
          <p:cNvSpPr txBox="1"/>
          <p:nvPr>
            <p:ph idx="1" type="subTitle"/>
          </p:nvPr>
        </p:nvSpPr>
        <p:spPr>
          <a:xfrm>
            <a:off x="834063" y="1693375"/>
            <a:ext cx="4294800" cy="21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34" name="Google Shape;234;p41"/>
          <p:cNvSpPr/>
          <p:nvPr>
            <p:ph idx="2" type="pic"/>
          </p:nvPr>
        </p:nvSpPr>
        <p:spPr>
          <a:xfrm>
            <a:off x="5522938" y="1151825"/>
            <a:ext cx="2787000" cy="2661000"/>
          </a:xfrm>
          <a:prstGeom prst="rect">
            <a:avLst/>
          </a:prstGeom>
          <a:noFill/>
          <a:ln>
            <a:noFill/>
          </a:ln>
        </p:spPr>
      </p:sp>
      <p:sp>
        <p:nvSpPr>
          <p:cNvPr id="235" name="Google Shape;23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6" name="Shape 236"/>
        <p:cNvGrpSpPr/>
        <p:nvPr/>
      </p:nvGrpSpPr>
      <p:grpSpPr>
        <a:xfrm>
          <a:off x="0" y="0"/>
          <a:ext cx="0" cy="0"/>
          <a:chOff x="0" y="0"/>
          <a:chExt cx="0" cy="0"/>
        </a:xfrm>
      </p:grpSpPr>
      <p:sp>
        <p:nvSpPr>
          <p:cNvPr id="237" name="Google Shape;237;p4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38" name="Google Shape;2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9" name="Google Shape;39;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 name="Google Shape;40;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 name="Google Shape;41;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9" name="Shape 239"/>
        <p:cNvGrpSpPr/>
        <p:nvPr/>
      </p:nvGrpSpPr>
      <p:grpSpPr>
        <a:xfrm>
          <a:off x="0" y="0"/>
          <a:ext cx="0" cy="0"/>
          <a:chOff x="0" y="0"/>
          <a:chExt cx="0" cy="0"/>
        </a:xfrm>
      </p:grpSpPr>
      <p:sp>
        <p:nvSpPr>
          <p:cNvPr id="240" name="Google Shape;240;p43"/>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1" name="Google Shape;241;p43"/>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2" name="Google Shape;24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3" name="Shape 243"/>
        <p:cNvGrpSpPr/>
        <p:nvPr/>
      </p:nvGrpSpPr>
      <p:grpSpPr>
        <a:xfrm>
          <a:off x="0" y="0"/>
          <a:ext cx="0" cy="0"/>
          <a:chOff x="0" y="0"/>
          <a:chExt cx="0" cy="0"/>
        </a:xfrm>
      </p:grpSpPr>
      <p:sp>
        <p:nvSpPr>
          <p:cNvPr id="244" name="Google Shape;244;p44"/>
          <p:cNvSpPr/>
          <p:nvPr>
            <p:ph idx="2" type="pic"/>
          </p:nvPr>
        </p:nvSpPr>
        <p:spPr>
          <a:xfrm>
            <a:off x="-7950" y="0"/>
            <a:ext cx="9144000" cy="5143500"/>
          </a:xfrm>
          <a:prstGeom prst="rect">
            <a:avLst/>
          </a:prstGeom>
          <a:noFill/>
          <a:ln>
            <a:noFill/>
          </a:ln>
        </p:spPr>
      </p:sp>
      <p:sp>
        <p:nvSpPr>
          <p:cNvPr id="245" name="Google Shape;245;p44"/>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6" name="Google Shape;24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7" name="Shape 247"/>
        <p:cNvGrpSpPr/>
        <p:nvPr/>
      </p:nvGrpSpPr>
      <p:grpSpPr>
        <a:xfrm>
          <a:off x="0" y="0"/>
          <a:ext cx="0" cy="0"/>
          <a:chOff x="0" y="0"/>
          <a:chExt cx="0" cy="0"/>
        </a:xfrm>
      </p:grpSpPr>
      <p:sp>
        <p:nvSpPr>
          <p:cNvPr id="248" name="Google Shape;248;p45"/>
          <p:cNvSpPr txBox="1"/>
          <p:nvPr>
            <p:ph hasCustomPrompt="1" type="title"/>
          </p:nvPr>
        </p:nvSpPr>
        <p:spPr>
          <a:xfrm>
            <a:off x="1284000" y="2973628"/>
            <a:ext cx="6576000" cy="109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49" name="Google Shape;249;p45"/>
          <p:cNvSpPr txBox="1"/>
          <p:nvPr>
            <p:ph idx="1" type="subTitle"/>
          </p:nvPr>
        </p:nvSpPr>
        <p:spPr>
          <a:xfrm>
            <a:off x="1284000" y="3946740"/>
            <a:ext cx="6576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0" name="Google Shape;25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1" name="Shape 251"/>
        <p:cNvGrpSpPr/>
        <p:nvPr/>
      </p:nvGrpSpPr>
      <p:grpSpPr>
        <a:xfrm>
          <a:off x="0" y="0"/>
          <a:ext cx="0" cy="0"/>
          <a:chOff x="0" y="0"/>
          <a:chExt cx="0" cy="0"/>
        </a:xfrm>
      </p:grpSpPr>
      <p:sp>
        <p:nvSpPr>
          <p:cNvPr id="252" name="Google Shape;25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53" name="Shape 253"/>
        <p:cNvGrpSpPr/>
        <p:nvPr/>
      </p:nvGrpSpPr>
      <p:grpSpPr>
        <a:xfrm>
          <a:off x="0" y="0"/>
          <a:ext cx="0" cy="0"/>
          <a:chOff x="0" y="0"/>
          <a:chExt cx="0" cy="0"/>
        </a:xfrm>
      </p:grpSpPr>
      <p:sp>
        <p:nvSpPr>
          <p:cNvPr id="254" name="Google Shape;254;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5" name="Google Shape;255;p47"/>
          <p:cNvSpPr txBox="1"/>
          <p:nvPr>
            <p:ph hasCustomPrompt="1" idx="2" type="title"/>
          </p:nvPr>
        </p:nvSpPr>
        <p:spPr>
          <a:xfrm>
            <a:off x="4788619" y="140753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6" name="Google Shape;256;p47"/>
          <p:cNvSpPr txBox="1"/>
          <p:nvPr>
            <p:ph hasCustomPrompt="1" idx="3" type="title"/>
          </p:nvPr>
        </p:nvSpPr>
        <p:spPr>
          <a:xfrm>
            <a:off x="4788619" y="300711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47"/>
          <p:cNvSpPr txBox="1"/>
          <p:nvPr>
            <p:ph hasCustomPrompt="1" idx="4" type="title"/>
          </p:nvPr>
        </p:nvSpPr>
        <p:spPr>
          <a:xfrm>
            <a:off x="4788629" y="194074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47"/>
          <p:cNvSpPr txBox="1"/>
          <p:nvPr>
            <p:ph hasCustomPrompt="1" idx="5" type="title"/>
          </p:nvPr>
        </p:nvSpPr>
        <p:spPr>
          <a:xfrm>
            <a:off x="4788629" y="354029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47"/>
          <p:cNvSpPr txBox="1"/>
          <p:nvPr>
            <p:ph hasCustomPrompt="1" idx="6" type="title"/>
          </p:nvPr>
        </p:nvSpPr>
        <p:spPr>
          <a:xfrm>
            <a:off x="4788616" y="247392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47"/>
          <p:cNvSpPr txBox="1"/>
          <p:nvPr>
            <p:ph hasCustomPrompt="1" idx="7" type="title"/>
          </p:nvPr>
        </p:nvSpPr>
        <p:spPr>
          <a:xfrm>
            <a:off x="4788616" y="407348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47"/>
          <p:cNvSpPr txBox="1"/>
          <p:nvPr>
            <p:ph idx="1" type="subTitle"/>
          </p:nvPr>
        </p:nvSpPr>
        <p:spPr>
          <a:xfrm>
            <a:off x="5486089" y="1407553"/>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2" name="Google Shape;262;p47"/>
          <p:cNvSpPr txBox="1"/>
          <p:nvPr>
            <p:ph idx="8" type="subTitle"/>
          </p:nvPr>
        </p:nvSpPr>
        <p:spPr>
          <a:xfrm>
            <a:off x="5486099" y="1940739"/>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3" name="Google Shape;263;p47"/>
          <p:cNvSpPr txBox="1"/>
          <p:nvPr>
            <p:ph idx="9" type="subTitle"/>
          </p:nvPr>
        </p:nvSpPr>
        <p:spPr>
          <a:xfrm>
            <a:off x="5486084" y="2473924"/>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4" name="Google Shape;264;p47"/>
          <p:cNvSpPr txBox="1"/>
          <p:nvPr>
            <p:ph idx="13" type="subTitle"/>
          </p:nvPr>
        </p:nvSpPr>
        <p:spPr>
          <a:xfrm>
            <a:off x="5486089" y="3007110"/>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5" name="Google Shape;265;p47"/>
          <p:cNvSpPr txBox="1"/>
          <p:nvPr>
            <p:ph idx="14" type="subTitle"/>
          </p:nvPr>
        </p:nvSpPr>
        <p:spPr>
          <a:xfrm>
            <a:off x="5486099" y="3540296"/>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6" name="Google Shape;266;p47"/>
          <p:cNvSpPr txBox="1"/>
          <p:nvPr>
            <p:ph idx="15" type="subTitle"/>
          </p:nvPr>
        </p:nvSpPr>
        <p:spPr>
          <a:xfrm>
            <a:off x="5486084" y="4073482"/>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7" name="Google Shape;26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68" name="Shape 268"/>
        <p:cNvGrpSpPr/>
        <p:nvPr/>
      </p:nvGrpSpPr>
      <p:grpSpPr>
        <a:xfrm>
          <a:off x="0" y="0"/>
          <a:ext cx="0" cy="0"/>
          <a:chOff x="0" y="0"/>
          <a:chExt cx="0" cy="0"/>
        </a:xfrm>
      </p:grpSpPr>
      <p:sp>
        <p:nvSpPr>
          <p:cNvPr id="269" name="Google Shape;269;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0" name="Google Shape;270;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71" name="Shape 271"/>
        <p:cNvGrpSpPr/>
        <p:nvPr/>
      </p:nvGrpSpPr>
      <p:grpSpPr>
        <a:xfrm>
          <a:off x="0" y="0"/>
          <a:ext cx="0" cy="0"/>
          <a:chOff x="0" y="0"/>
          <a:chExt cx="0" cy="0"/>
        </a:xfrm>
      </p:grpSpPr>
      <p:sp>
        <p:nvSpPr>
          <p:cNvPr id="272" name="Google Shape;272;p4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3" name="Google Shape;27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4" name="Shape 274"/>
        <p:cNvGrpSpPr/>
        <p:nvPr/>
      </p:nvGrpSpPr>
      <p:grpSpPr>
        <a:xfrm>
          <a:off x="0" y="0"/>
          <a:ext cx="0" cy="0"/>
          <a:chOff x="0" y="0"/>
          <a:chExt cx="0" cy="0"/>
        </a:xfrm>
      </p:grpSpPr>
      <p:sp>
        <p:nvSpPr>
          <p:cNvPr id="275" name="Google Shape;275;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6" name="Google Shape;276;p50"/>
          <p:cNvSpPr txBox="1"/>
          <p:nvPr>
            <p:ph idx="1" type="subTitle"/>
          </p:nvPr>
        </p:nvSpPr>
        <p:spPr>
          <a:xfrm>
            <a:off x="713225"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7" name="Google Shape;277;p50"/>
          <p:cNvSpPr txBox="1"/>
          <p:nvPr>
            <p:ph idx="2" type="subTitle"/>
          </p:nvPr>
        </p:nvSpPr>
        <p:spPr>
          <a:xfrm>
            <a:off x="3393553"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50"/>
          <p:cNvSpPr txBox="1"/>
          <p:nvPr>
            <p:ph idx="3" type="subTitle"/>
          </p:nvPr>
        </p:nvSpPr>
        <p:spPr>
          <a:xfrm>
            <a:off x="6073881"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9" name="Google Shape;279;p50"/>
          <p:cNvSpPr txBox="1"/>
          <p:nvPr>
            <p:ph idx="4" type="subTitle"/>
          </p:nvPr>
        </p:nvSpPr>
        <p:spPr>
          <a:xfrm>
            <a:off x="713225"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50"/>
          <p:cNvSpPr txBox="1"/>
          <p:nvPr>
            <p:ph idx="5" type="subTitle"/>
          </p:nvPr>
        </p:nvSpPr>
        <p:spPr>
          <a:xfrm>
            <a:off x="3393553"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1" name="Google Shape;281;p50"/>
          <p:cNvSpPr txBox="1"/>
          <p:nvPr>
            <p:ph idx="6" type="subTitle"/>
          </p:nvPr>
        </p:nvSpPr>
        <p:spPr>
          <a:xfrm>
            <a:off x="6073881"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2" name="Google Shape;28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83" name="Shape 283"/>
        <p:cNvGrpSpPr/>
        <p:nvPr/>
      </p:nvGrpSpPr>
      <p:grpSpPr>
        <a:xfrm>
          <a:off x="0" y="0"/>
          <a:ext cx="0" cy="0"/>
          <a:chOff x="0" y="0"/>
          <a:chExt cx="0" cy="0"/>
        </a:xfrm>
      </p:grpSpPr>
      <p:sp>
        <p:nvSpPr>
          <p:cNvPr id="284" name="Google Shape;284;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5" name="Google Shape;285;p51"/>
          <p:cNvSpPr txBox="1"/>
          <p:nvPr>
            <p:ph idx="1" type="subTitle"/>
          </p:nvPr>
        </p:nvSpPr>
        <p:spPr>
          <a:xfrm>
            <a:off x="2628325"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51"/>
          <p:cNvSpPr txBox="1"/>
          <p:nvPr>
            <p:ph idx="2" type="subTitle"/>
          </p:nvPr>
        </p:nvSpPr>
        <p:spPr>
          <a:xfrm>
            <a:off x="5647080"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51"/>
          <p:cNvSpPr txBox="1"/>
          <p:nvPr>
            <p:ph idx="3" type="subTitle"/>
          </p:nvPr>
        </p:nvSpPr>
        <p:spPr>
          <a:xfrm>
            <a:off x="2628325"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51"/>
          <p:cNvSpPr txBox="1"/>
          <p:nvPr>
            <p:ph idx="4" type="subTitle"/>
          </p:nvPr>
        </p:nvSpPr>
        <p:spPr>
          <a:xfrm>
            <a:off x="5647080"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9" name="Google Shape;289;p51"/>
          <p:cNvSpPr txBox="1"/>
          <p:nvPr>
            <p:ph idx="5" type="subTitle"/>
          </p:nvPr>
        </p:nvSpPr>
        <p:spPr>
          <a:xfrm>
            <a:off x="2628326"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0" name="Google Shape;290;p51"/>
          <p:cNvSpPr txBox="1"/>
          <p:nvPr>
            <p:ph idx="6" type="subTitle"/>
          </p:nvPr>
        </p:nvSpPr>
        <p:spPr>
          <a:xfrm>
            <a:off x="2628326"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1" name="Google Shape;291;p51"/>
          <p:cNvSpPr txBox="1"/>
          <p:nvPr>
            <p:ph idx="7" type="subTitle"/>
          </p:nvPr>
        </p:nvSpPr>
        <p:spPr>
          <a:xfrm>
            <a:off x="5647055"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2" name="Google Shape;292;p51"/>
          <p:cNvSpPr txBox="1"/>
          <p:nvPr>
            <p:ph idx="8" type="subTitle"/>
          </p:nvPr>
        </p:nvSpPr>
        <p:spPr>
          <a:xfrm>
            <a:off x="5647055"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3" name="Google Shape;29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94" name="Shape 294"/>
        <p:cNvGrpSpPr/>
        <p:nvPr/>
      </p:nvGrpSpPr>
      <p:grpSpPr>
        <a:xfrm>
          <a:off x="0" y="0"/>
          <a:ext cx="0" cy="0"/>
          <a:chOff x="0" y="0"/>
          <a:chExt cx="0" cy="0"/>
        </a:xfrm>
      </p:grpSpPr>
      <p:sp>
        <p:nvSpPr>
          <p:cNvPr id="295" name="Google Shape;295;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6" name="Google Shape;296;p52"/>
          <p:cNvSpPr txBox="1"/>
          <p:nvPr>
            <p:ph idx="1" type="subTitle"/>
          </p:nvPr>
        </p:nvSpPr>
        <p:spPr>
          <a:xfrm>
            <a:off x="866425" y="1925710"/>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7" name="Google Shape;297;p52"/>
          <p:cNvSpPr txBox="1"/>
          <p:nvPr>
            <p:ph idx="2" type="subTitle"/>
          </p:nvPr>
        </p:nvSpPr>
        <p:spPr>
          <a:xfrm>
            <a:off x="3366848"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8" name="Google Shape;298;p52"/>
          <p:cNvSpPr txBox="1"/>
          <p:nvPr>
            <p:ph idx="3" type="subTitle"/>
          </p:nvPr>
        </p:nvSpPr>
        <p:spPr>
          <a:xfrm>
            <a:off x="866425"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9" name="Google Shape;299;p52"/>
          <p:cNvSpPr txBox="1"/>
          <p:nvPr>
            <p:ph idx="4" type="subTitle"/>
          </p:nvPr>
        </p:nvSpPr>
        <p:spPr>
          <a:xfrm>
            <a:off x="3366848"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0" name="Google Shape;300;p52"/>
          <p:cNvSpPr txBox="1"/>
          <p:nvPr>
            <p:ph idx="5" type="subTitle"/>
          </p:nvPr>
        </p:nvSpPr>
        <p:spPr>
          <a:xfrm>
            <a:off x="5867271"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1" name="Google Shape;301;p52"/>
          <p:cNvSpPr txBox="1"/>
          <p:nvPr>
            <p:ph idx="6" type="subTitle"/>
          </p:nvPr>
        </p:nvSpPr>
        <p:spPr>
          <a:xfrm>
            <a:off x="5867271"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2" name="Google Shape;302;p52"/>
          <p:cNvSpPr txBox="1"/>
          <p:nvPr>
            <p:ph idx="7" type="subTitle"/>
          </p:nvPr>
        </p:nvSpPr>
        <p:spPr>
          <a:xfrm>
            <a:off x="871225" y="161678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3" name="Google Shape;303;p52"/>
          <p:cNvSpPr txBox="1"/>
          <p:nvPr>
            <p:ph idx="8" type="subTitle"/>
          </p:nvPr>
        </p:nvSpPr>
        <p:spPr>
          <a:xfrm>
            <a:off x="3371648"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4" name="Google Shape;304;p52"/>
          <p:cNvSpPr txBox="1"/>
          <p:nvPr>
            <p:ph idx="9" type="subTitle"/>
          </p:nvPr>
        </p:nvSpPr>
        <p:spPr>
          <a:xfrm>
            <a:off x="5872071"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5" name="Google Shape;305;p52"/>
          <p:cNvSpPr txBox="1"/>
          <p:nvPr>
            <p:ph idx="13" type="subTitle"/>
          </p:nvPr>
        </p:nvSpPr>
        <p:spPr>
          <a:xfrm>
            <a:off x="866425" y="2950834"/>
            <a:ext cx="2411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 name="Google Shape;306;p52"/>
          <p:cNvSpPr txBox="1"/>
          <p:nvPr>
            <p:ph idx="14" type="subTitle"/>
          </p:nvPr>
        </p:nvSpPr>
        <p:spPr>
          <a:xfrm>
            <a:off x="3374048"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 name="Google Shape;307;p52"/>
          <p:cNvSpPr txBox="1"/>
          <p:nvPr>
            <p:ph idx="15" type="subTitle"/>
          </p:nvPr>
        </p:nvSpPr>
        <p:spPr>
          <a:xfrm>
            <a:off x="5872071"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8" name="Google Shape;30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6"/>
          <p:cNvGrpSpPr/>
          <p:nvPr/>
        </p:nvGrpSpPr>
        <p:grpSpPr>
          <a:xfrm>
            <a:off x="830392" y="1191256"/>
            <a:ext cx="745763" cy="45826"/>
            <a:chOff x="4580561" y="2589004"/>
            <a:chExt cx="1064464" cy="25200"/>
          </a:xfrm>
        </p:grpSpPr>
        <p:sp>
          <p:nvSpPr>
            <p:cNvPr id="45" name="Google Shape;45;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8" name="Google Shape;48;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9" name="Shape 309"/>
        <p:cNvGrpSpPr/>
        <p:nvPr/>
      </p:nvGrpSpPr>
      <p:grpSpPr>
        <a:xfrm>
          <a:off x="0" y="0"/>
          <a:ext cx="0" cy="0"/>
          <a:chOff x="0" y="0"/>
          <a:chExt cx="0" cy="0"/>
        </a:xfrm>
      </p:grpSpPr>
      <p:sp>
        <p:nvSpPr>
          <p:cNvPr id="310" name="Google Shape;310;p53"/>
          <p:cNvSpPr txBox="1"/>
          <p:nvPr>
            <p:ph hasCustomPrompt="1" type="title"/>
          </p:nvPr>
        </p:nvSpPr>
        <p:spPr>
          <a:xfrm>
            <a:off x="5170375" y="3242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1" name="Google Shape;311;p53"/>
          <p:cNvSpPr txBox="1"/>
          <p:nvPr>
            <p:ph idx="1" type="subTitle"/>
          </p:nvPr>
        </p:nvSpPr>
        <p:spPr>
          <a:xfrm>
            <a:off x="5170375" y="3950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12" name="Google Shape;312;p53"/>
          <p:cNvSpPr txBox="1"/>
          <p:nvPr>
            <p:ph hasCustomPrompt="1" idx="2" type="title"/>
          </p:nvPr>
        </p:nvSpPr>
        <p:spPr>
          <a:xfrm>
            <a:off x="5170379" y="20351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3" name="Google Shape;313;p53"/>
          <p:cNvSpPr txBox="1"/>
          <p:nvPr>
            <p:ph idx="3" type="subTitle"/>
          </p:nvPr>
        </p:nvSpPr>
        <p:spPr>
          <a:xfrm>
            <a:off x="5170379" y="27426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14" name="Google Shape;314;p53"/>
          <p:cNvSpPr txBox="1"/>
          <p:nvPr>
            <p:ph hasCustomPrompt="1" idx="4" type="title"/>
          </p:nvPr>
        </p:nvSpPr>
        <p:spPr>
          <a:xfrm>
            <a:off x="5170384" y="827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5" name="Google Shape;315;p53"/>
          <p:cNvSpPr txBox="1"/>
          <p:nvPr>
            <p:ph idx="5" type="subTitle"/>
          </p:nvPr>
        </p:nvSpPr>
        <p:spPr>
          <a:xfrm>
            <a:off x="5170384" y="1535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16" name="Google Shape;31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7" name="Shape 317"/>
        <p:cNvGrpSpPr/>
        <p:nvPr/>
      </p:nvGrpSpPr>
      <p:grpSpPr>
        <a:xfrm>
          <a:off x="0" y="0"/>
          <a:ext cx="0" cy="0"/>
          <a:chOff x="0" y="0"/>
          <a:chExt cx="0" cy="0"/>
        </a:xfrm>
      </p:grpSpPr>
      <p:sp>
        <p:nvSpPr>
          <p:cNvPr id="318" name="Google Shape;318;p54"/>
          <p:cNvSpPr txBox="1"/>
          <p:nvPr>
            <p:ph type="title"/>
          </p:nvPr>
        </p:nvSpPr>
        <p:spPr>
          <a:xfrm>
            <a:off x="4154575" y="1048762"/>
            <a:ext cx="4276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9" name="Google Shape;319;p54"/>
          <p:cNvSpPr txBox="1"/>
          <p:nvPr>
            <p:ph idx="1" type="subTitle"/>
          </p:nvPr>
        </p:nvSpPr>
        <p:spPr>
          <a:xfrm>
            <a:off x="4154575" y="1904846"/>
            <a:ext cx="4276200" cy="8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0" name="Google Shape;320;p54"/>
          <p:cNvSpPr txBox="1"/>
          <p:nvPr/>
        </p:nvSpPr>
        <p:spPr>
          <a:xfrm>
            <a:off x="4154575" y="3342279"/>
            <a:ext cx="42762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Asap"/>
                <a:ea typeface="Asap"/>
                <a:cs typeface="Asap"/>
                <a:sym typeface="Asap"/>
              </a:rPr>
              <a:t>CREDITS:</a:t>
            </a:r>
            <a:r>
              <a:rPr lang="en" sz="1000">
                <a:solidFill>
                  <a:schemeClr val="dk1"/>
                </a:solidFill>
                <a:latin typeface="Asap"/>
                <a:ea typeface="Asap"/>
                <a:cs typeface="Asap"/>
                <a:sym typeface="Asap"/>
              </a:rPr>
              <a:t> This presentation template was created by </a:t>
            </a:r>
            <a:r>
              <a:rPr b="1" lang="en" sz="1000" u="sng">
                <a:solidFill>
                  <a:schemeClr val="hlink"/>
                </a:solidFill>
                <a:latin typeface="Asap"/>
                <a:ea typeface="Asap"/>
                <a:cs typeface="Asap"/>
                <a:sym typeface="Asap"/>
                <a:hlinkClick r:id="rId2"/>
              </a:rPr>
              <a:t>Slidesgo</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r>
              <a:rPr lang="en" sz="1000" u="sng">
                <a:solidFill>
                  <a:schemeClr val="dk1"/>
                </a:solidFill>
                <a:latin typeface="Asap"/>
                <a:ea typeface="Asap"/>
                <a:cs typeface="Asap"/>
                <a:sym typeface="Asap"/>
              </a:rPr>
              <a:t> </a:t>
            </a:r>
            <a:endParaRPr b="1" sz="1000" u="sng">
              <a:solidFill>
                <a:schemeClr val="dk1"/>
              </a:solidFill>
              <a:latin typeface="Asap"/>
              <a:ea typeface="Asap"/>
              <a:cs typeface="Asap"/>
              <a:sym typeface="Asap"/>
            </a:endParaRPr>
          </a:p>
        </p:txBody>
      </p:sp>
      <p:sp>
        <p:nvSpPr>
          <p:cNvPr id="321" name="Google Shape;32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2" name="Shape 322"/>
        <p:cNvGrpSpPr/>
        <p:nvPr/>
      </p:nvGrpSpPr>
      <p:grpSpPr>
        <a:xfrm>
          <a:off x="0" y="0"/>
          <a:ext cx="0" cy="0"/>
          <a:chOff x="0" y="0"/>
          <a:chExt cx="0" cy="0"/>
        </a:xfrm>
      </p:grpSpPr>
      <p:sp>
        <p:nvSpPr>
          <p:cNvPr id="323" name="Google Shape;32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24" name="Shape 324"/>
        <p:cNvGrpSpPr/>
        <p:nvPr/>
      </p:nvGrpSpPr>
      <p:grpSpPr>
        <a:xfrm>
          <a:off x="0" y="0"/>
          <a:ext cx="0" cy="0"/>
          <a:chOff x="0" y="0"/>
          <a:chExt cx="0" cy="0"/>
        </a:xfrm>
      </p:grpSpPr>
      <p:sp>
        <p:nvSpPr>
          <p:cNvPr id="325" name="Google Shape;32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Table of contents">
    <p:spTree>
      <p:nvGrpSpPr>
        <p:cNvPr id="326" name="Shape 326"/>
        <p:cNvGrpSpPr/>
        <p:nvPr/>
      </p:nvGrpSpPr>
      <p:grpSpPr>
        <a:xfrm>
          <a:off x="0" y="0"/>
          <a:ext cx="0" cy="0"/>
          <a:chOff x="0" y="0"/>
          <a:chExt cx="0" cy="0"/>
        </a:xfrm>
      </p:grpSpPr>
      <p:sp>
        <p:nvSpPr>
          <p:cNvPr id="327" name="Google Shape;327;p5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3000"/>
              <a:buFont typeface="Calibri"/>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8" name="Google Shape;328;p57"/>
          <p:cNvSpPr txBox="1"/>
          <p:nvPr>
            <p:ph idx="2" type="title"/>
          </p:nvPr>
        </p:nvSpPr>
        <p:spPr>
          <a:xfrm>
            <a:off x="4788619" y="1407534"/>
            <a:ext cx="697500" cy="457200"/>
          </a:xfrm>
          <a:prstGeom prst="rect">
            <a:avLst/>
          </a:prstGeom>
          <a:noFill/>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1"/>
              </a:buClr>
              <a:buSzPts val="3000"/>
              <a:buFont typeface="Calibri"/>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29" name="Google Shape;329;p57"/>
          <p:cNvSpPr txBox="1"/>
          <p:nvPr>
            <p:ph idx="3" type="title"/>
          </p:nvPr>
        </p:nvSpPr>
        <p:spPr>
          <a:xfrm>
            <a:off x="4788619" y="3007114"/>
            <a:ext cx="697500" cy="457200"/>
          </a:xfrm>
          <a:prstGeom prst="rect">
            <a:avLst/>
          </a:prstGeom>
          <a:noFill/>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1"/>
              </a:buClr>
              <a:buSzPts val="3000"/>
              <a:buFont typeface="Calibri"/>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30" name="Google Shape;330;p57"/>
          <p:cNvSpPr txBox="1"/>
          <p:nvPr>
            <p:ph idx="4" type="title"/>
          </p:nvPr>
        </p:nvSpPr>
        <p:spPr>
          <a:xfrm>
            <a:off x="4788629" y="1940744"/>
            <a:ext cx="697500" cy="457200"/>
          </a:xfrm>
          <a:prstGeom prst="rect">
            <a:avLst/>
          </a:prstGeom>
          <a:noFill/>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1"/>
              </a:buClr>
              <a:buSzPts val="3000"/>
              <a:buFont typeface="Calibri"/>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31" name="Google Shape;331;p57"/>
          <p:cNvSpPr txBox="1"/>
          <p:nvPr>
            <p:ph idx="5" type="title"/>
          </p:nvPr>
        </p:nvSpPr>
        <p:spPr>
          <a:xfrm>
            <a:off x="4788629" y="3540299"/>
            <a:ext cx="697500" cy="457200"/>
          </a:xfrm>
          <a:prstGeom prst="rect">
            <a:avLst/>
          </a:prstGeom>
          <a:noFill/>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1"/>
              </a:buClr>
              <a:buSzPts val="3000"/>
              <a:buFont typeface="Calibri"/>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32" name="Google Shape;332;p57"/>
          <p:cNvSpPr txBox="1"/>
          <p:nvPr>
            <p:ph idx="6" type="title"/>
          </p:nvPr>
        </p:nvSpPr>
        <p:spPr>
          <a:xfrm>
            <a:off x="4788616" y="2473929"/>
            <a:ext cx="697500" cy="457200"/>
          </a:xfrm>
          <a:prstGeom prst="rect">
            <a:avLst/>
          </a:prstGeom>
          <a:noFill/>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1"/>
              </a:buClr>
              <a:buSzPts val="3000"/>
              <a:buFont typeface="Calibri"/>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33" name="Google Shape;333;p57"/>
          <p:cNvSpPr txBox="1"/>
          <p:nvPr>
            <p:ph idx="7" type="title"/>
          </p:nvPr>
        </p:nvSpPr>
        <p:spPr>
          <a:xfrm>
            <a:off x="4788616" y="4073484"/>
            <a:ext cx="697500" cy="457200"/>
          </a:xfrm>
          <a:prstGeom prst="rect">
            <a:avLst/>
          </a:prstGeom>
          <a:noFill/>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1"/>
              </a:buClr>
              <a:buSzPts val="3000"/>
              <a:buFont typeface="Calibri"/>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34" name="Google Shape;334;p57"/>
          <p:cNvSpPr txBox="1"/>
          <p:nvPr>
            <p:ph idx="1" type="subTitle"/>
          </p:nvPr>
        </p:nvSpPr>
        <p:spPr>
          <a:xfrm>
            <a:off x="5486089" y="1407553"/>
            <a:ext cx="2430900" cy="45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solidFill>
                  <a:schemeClr val="dk1"/>
                </a:solidFill>
                <a:latin typeface="Work Sans"/>
                <a:ea typeface="Work Sans"/>
                <a:cs typeface="Work Sans"/>
                <a:sym typeface="Work Sans"/>
              </a:defRPr>
            </a:lvl1pPr>
            <a:lvl2pPr lvl="1"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9pPr>
          </a:lstStyle>
          <a:p/>
        </p:txBody>
      </p:sp>
      <p:sp>
        <p:nvSpPr>
          <p:cNvPr id="335" name="Google Shape;335;p57"/>
          <p:cNvSpPr txBox="1"/>
          <p:nvPr>
            <p:ph idx="8" type="subTitle"/>
          </p:nvPr>
        </p:nvSpPr>
        <p:spPr>
          <a:xfrm>
            <a:off x="5486099" y="1940739"/>
            <a:ext cx="2430900" cy="45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solidFill>
                  <a:schemeClr val="dk1"/>
                </a:solidFill>
                <a:latin typeface="Work Sans"/>
                <a:ea typeface="Work Sans"/>
                <a:cs typeface="Work Sans"/>
                <a:sym typeface="Work Sans"/>
              </a:defRPr>
            </a:lvl1pPr>
            <a:lvl2pPr lvl="1"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9pPr>
          </a:lstStyle>
          <a:p/>
        </p:txBody>
      </p:sp>
      <p:sp>
        <p:nvSpPr>
          <p:cNvPr id="336" name="Google Shape;336;p57"/>
          <p:cNvSpPr txBox="1"/>
          <p:nvPr>
            <p:ph idx="9" type="subTitle"/>
          </p:nvPr>
        </p:nvSpPr>
        <p:spPr>
          <a:xfrm>
            <a:off x="5486084" y="2473924"/>
            <a:ext cx="2430900" cy="45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solidFill>
                  <a:schemeClr val="dk1"/>
                </a:solidFill>
                <a:latin typeface="Work Sans"/>
                <a:ea typeface="Work Sans"/>
                <a:cs typeface="Work Sans"/>
                <a:sym typeface="Work Sans"/>
              </a:defRPr>
            </a:lvl1pPr>
            <a:lvl2pPr lvl="1"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9pPr>
          </a:lstStyle>
          <a:p/>
        </p:txBody>
      </p:sp>
      <p:sp>
        <p:nvSpPr>
          <p:cNvPr id="337" name="Google Shape;337;p57"/>
          <p:cNvSpPr txBox="1"/>
          <p:nvPr>
            <p:ph idx="13" type="subTitle"/>
          </p:nvPr>
        </p:nvSpPr>
        <p:spPr>
          <a:xfrm>
            <a:off x="5486089" y="3007110"/>
            <a:ext cx="2430900" cy="45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solidFill>
                  <a:schemeClr val="dk1"/>
                </a:solidFill>
                <a:latin typeface="Work Sans"/>
                <a:ea typeface="Work Sans"/>
                <a:cs typeface="Work Sans"/>
                <a:sym typeface="Work Sans"/>
              </a:defRPr>
            </a:lvl1pPr>
            <a:lvl2pPr lvl="1"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9pPr>
          </a:lstStyle>
          <a:p/>
        </p:txBody>
      </p:sp>
      <p:sp>
        <p:nvSpPr>
          <p:cNvPr id="338" name="Google Shape;338;p57"/>
          <p:cNvSpPr txBox="1"/>
          <p:nvPr>
            <p:ph idx="14" type="subTitle"/>
          </p:nvPr>
        </p:nvSpPr>
        <p:spPr>
          <a:xfrm>
            <a:off x="5486099" y="3540296"/>
            <a:ext cx="2430900" cy="45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solidFill>
                  <a:schemeClr val="dk1"/>
                </a:solidFill>
                <a:latin typeface="Work Sans"/>
                <a:ea typeface="Work Sans"/>
                <a:cs typeface="Work Sans"/>
                <a:sym typeface="Work Sans"/>
              </a:defRPr>
            </a:lvl1pPr>
            <a:lvl2pPr lvl="1"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9pPr>
          </a:lstStyle>
          <a:p/>
        </p:txBody>
      </p:sp>
      <p:sp>
        <p:nvSpPr>
          <p:cNvPr id="339" name="Google Shape;339;p57"/>
          <p:cNvSpPr txBox="1"/>
          <p:nvPr>
            <p:ph idx="15" type="subTitle"/>
          </p:nvPr>
        </p:nvSpPr>
        <p:spPr>
          <a:xfrm>
            <a:off x="5486084" y="4073482"/>
            <a:ext cx="2430900" cy="45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solidFill>
                  <a:schemeClr val="dk1"/>
                </a:solidFill>
                <a:latin typeface="Work Sans"/>
                <a:ea typeface="Work Sans"/>
                <a:cs typeface="Work Sans"/>
                <a:sym typeface="Work Sans"/>
              </a:defRPr>
            </a:lvl1pPr>
            <a:lvl2pPr lvl="1"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latin typeface="Bebas Neue"/>
                <a:ea typeface="Bebas Neue"/>
                <a:cs typeface="Bebas Neue"/>
                <a:sym typeface="Bebas Neue"/>
              </a:defRPr>
            </a:lvl9pPr>
          </a:lstStyle>
          <a:p/>
        </p:txBody>
      </p:sp>
      <p:sp>
        <p:nvSpPr>
          <p:cNvPr id="340" name="Google Shape;340;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5" name="Shape 345"/>
        <p:cNvGrpSpPr/>
        <p:nvPr/>
      </p:nvGrpSpPr>
      <p:grpSpPr>
        <a:xfrm>
          <a:off x="0" y="0"/>
          <a:ext cx="0" cy="0"/>
          <a:chOff x="0" y="0"/>
          <a:chExt cx="0" cy="0"/>
        </a:xfrm>
      </p:grpSpPr>
      <p:sp>
        <p:nvSpPr>
          <p:cNvPr id="346" name="Google Shape;346;p59"/>
          <p:cNvSpPr txBox="1"/>
          <p:nvPr>
            <p:ph type="ctrTitle"/>
          </p:nvPr>
        </p:nvSpPr>
        <p:spPr>
          <a:xfrm>
            <a:off x="4312300" y="893699"/>
            <a:ext cx="3987900" cy="304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8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47" name="Google Shape;347;p59"/>
          <p:cNvSpPr txBox="1"/>
          <p:nvPr>
            <p:ph idx="1" type="subTitle"/>
          </p:nvPr>
        </p:nvSpPr>
        <p:spPr>
          <a:xfrm>
            <a:off x="4312301" y="3774001"/>
            <a:ext cx="3987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48" name="Google Shape;348;p59"/>
          <p:cNvGrpSpPr/>
          <p:nvPr/>
        </p:nvGrpSpPr>
        <p:grpSpPr>
          <a:xfrm flipH="1">
            <a:off x="-301985" y="-75750"/>
            <a:ext cx="9935725" cy="5419436"/>
            <a:chOff x="-487025" y="-75750"/>
            <a:chExt cx="9935725" cy="5419436"/>
          </a:xfrm>
        </p:grpSpPr>
        <p:grpSp>
          <p:nvGrpSpPr>
            <p:cNvPr id="349" name="Google Shape;349;p59"/>
            <p:cNvGrpSpPr/>
            <p:nvPr/>
          </p:nvGrpSpPr>
          <p:grpSpPr>
            <a:xfrm>
              <a:off x="945375" y="-75750"/>
              <a:ext cx="8503325" cy="1185606"/>
              <a:chOff x="945375" y="-75750"/>
              <a:chExt cx="8503325" cy="1185606"/>
            </a:xfrm>
          </p:grpSpPr>
          <p:sp>
            <p:nvSpPr>
              <p:cNvPr id="350" name="Google Shape;350;p59"/>
              <p:cNvSpPr/>
              <p:nvPr/>
            </p:nvSpPr>
            <p:spPr>
              <a:xfrm>
                <a:off x="8484415" y="775481"/>
                <a:ext cx="324500" cy="334375"/>
              </a:xfrm>
              <a:custGeom>
                <a:rect b="b" l="l" r="r" t="t"/>
                <a:pathLst>
                  <a:path extrusionOk="0" h="13375" w="12980">
                    <a:moveTo>
                      <a:pt x="6397" y="4702"/>
                    </a:moveTo>
                    <a:cubicBezTo>
                      <a:pt x="7016" y="4702"/>
                      <a:pt x="7618" y="5004"/>
                      <a:pt x="7964" y="5562"/>
                    </a:cubicBezTo>
                    <a:cubicBezTo>
                      <a:pt x="8542" y="6414"/>
                      <a:pt x="8329" y="7599"/>
                      <a:pt x="7448" y="8176"/>
                    </a:cubicBezTo>
                    <a:cubicBezTo>
                      <a:pt x="7124" y="8388"/>
                      <a:pt x="6760" y="8490"/>
                      <a:pt x="6402" y="8490"/>
                    </a:cubicBezTo>
                    <a:cubicBezTo>
                      <a:pt x="5783" y="8490"/>
                      <a:pt x="5180" y="8188"/>
                      <a:pt x="4834" y="7629"/>
                    </a:cubicBezTo>
                    <a:cubicBezTo>
                      <a:pt x="4256" y="6748"/>
                      <a:pt x="4469" y="5593"/>
                      <a:pt x="5350" y="5015"/>
                    </a:cubicBezTo>
                    <a:cubicBezTo>
                      <a:pt x="5674" y="4804"/>
                      <a:pt x="6038" y="4702"/>
                      <a:pt x="6397" y="4702"/>
                    </a:cubicBezTo>
                    <a:close/>
                    <a:moveTo>
                      <a:pt x="6505" y="0"/>
                    </a:moveTo>
                    <a:lnTo>
                      <a:pt x="6110" y="1976"/>
                    </a:lnTo>
                    <a:cubicBezTo>
                      <a:pt x="5685" y="2006"/>
                      <a:pt x="5290" y="2097"/>
                      <a:pt x="4864" y="2189"/>
                    </a:cubicBezTo>
                    <a:lnTo>
                      <a:pt x="3800" y="638"/>
                    </a:lnTo>
                    <a:lnTo>
                      <a:pt x="2098" y="1793"/>
                    </a:lnTo>
                    <a:lnTo>
                      <a:pt x="3101" y="3313"/>
                    </a:lnTo>
                    <a:cubicBezTo>
                      <a:pt x="2645" y="3769"/>
                      <a:pt x="2311" y="4286"/>
                      <a:pt x="2098" y="4863"/>
                    </a:cubicBezTo>
                    <a:lnTo>
                      <a:pt x="426" y="4529"/>
                    </a:lnTo>
                    <a:lnTo>
                      <a:pt x="1" y="6566"/>
                    </a:lnTo>
                    <a:lnTo>
                      <a:pt x="1703" y="6900"/>
                    </a:lnTo>
                    <a:cubicBezTo>
                      <a:pt x="1733" y="7447"/>
                      <a:pt x="1855" y="7994"/>
                      <a:pt x="2098" y="8480"/>
                    </a:cubicBezTo>
                    <a:lnTo>
                      <a:pt x="578" y="9484"/>
                    </a:lnTo>
                    <a:lnTo>
                      <a:pt x="1703" y="11216"/>
                    </a:lnTo>
                    <a:lnTo>
                      <a:pt x="3253" y="10152"/>
                    </a:lnTo>
                    <a:cubicBezTo>
                      <a:pt x="3709" y="10517"/>
                      <a:pt x="4226" y="10821"/>
                      <a:pt x="4773" y="11003"/>
                    </a:cubicBezTo>
                    <a:lnTo>
                      <a:pt x="4408" y="12949"/>
                    </a:lnTo>
                    <a:lnTo>
                      <a:pt x="6445" y="13374"/>
                    </a:lnTo>
                    <a:lnTo>
                      <a:pt x="6870" y="11277"/>
                    </a:lnTo>
                    <a:cubicBezTo>
                      <a:pt x="7326" y="11246"/>
                      <a:pt x="7752" y="11125"/>
                      <a:pt x="8208" y="10942"/>
                    </a:cubicBezTo>
                    <a:lnTo>
                      <a:pt x="9241" y="12462"/>
                    </a:lnTo>
                    <a:lnTo>
                      <a:pt x="10943" y="11307"/>
                    </a:lnTo>
                    <a:lnTo>
                      <a:pt x="9879" y="9757"/>
                    </a:lnTo>
                    <a:cubicBezTo>
                      <a:pt x="10153" y="9453"/>
                      <a:pt x="10366" y="9088"/>
                      <a:pt x="10548" y="8693"/>
                    </a:cubicBezTo>
                    <a:lnTo>
                      <a:pt x="12585" y="8997"/>
                    </a:lnTo>
                    <a:lnTo>
                      <a:pt x="12980" y="6961"/>
                    </a:lnTo>
                    <a:lnTo>
                      <a:pt x="11095" y="6566"/>
                    </a:lnTo>
                    <a:cubicBezTo>
                      <a:pt x="11095" y="6079"/>
                      <a:pt x="11004" y="5593"/>
                      <a:pt x="10822" y="5107"/>
                    </a:cubicBezTo>
                    <a:lnTo>
                      <a:pt x="12372" y="4043"/>
                    </a:lnTo>
                    <a:lnTo>
                      <a:pt x="11247" y="2310"/>
                    </a:lnTo>
                    <a:lnTo>
                      <a:pt x="9727" y="3344"/>
                    </a:lnTo>
                    <a:cubicBezTo>
                      <a:pt x="9272" y="2888"/>
                      <a:pt x="8724" y="2553"/>
                      <a:pt x="8177" y="2310"/>
                    </a:cubicBezTo>
                    <a:lnTo>
                      <a:pt x="8542" y="426"/>
                    </a:lnTo>
                    <a:lnTo>
                      <a:pt x="65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9"/>
              <p:cNvSpPr/>
              <p:nvPr/>
            </p:nvSpPr>
            <p:spPr>
              <a:xfrm>
                <a:off x="8598093" y="46472"/>
                <a:ext cx="428600" cy="441525"/>
              </a:xfrm>
              <a:custGeom>
                <a:rect b="b" l="l" r="r" t="t"/>
                <a:pathLst>
                  <a:path extrusionOk="0" h="17661" w="17144">
                    <a:moveTo>
                      <a:pt x="8375" y="6270"/>
                    </a:moveTo>
                    <a:cubicBezTo>
                      <a:pt x="9194" y="6270"/>
                      <a:pt x="10009" y="6660"/>
                      <a:pt x="10487" y="7387"/>
                    </a:cubicBezTo>
                    <a:cubicBezTo>
                      <a:pt x="11277" y="8542"/>
                      <a:pt x="10973" y="10092"/>
                      <a:pt x="9788" y="10852"/>
                    </a:cubicBezTo>
                    <a:cubicBezTo>
                      <a:pt x="9368" y="11135"/>
                      <a:pt x="8881" y="11271"/>
                      <a:pt x="8396" y="11271"/>
                    </a:cubicBezTo>
                    <a:cubicBezTo>
                      <a:pt x="7580" y="11271"/>
                      <a:pt x="6769" y="10888"/>
                      <a:pt x="6292" y="10183"/>
                    </a:cubicBezTo>
                    <a:cubicBezTo>
                      <a:pt x="5533" y="9028"/>
                      <a:pt x="5837" y="7448"/>
                      <a:pt x="6992" y="6688"/>
                    </a:cubicBezTo>
                    <a:cubicBezTo>
                      <a:pt x="7409" y="6406"/>
                      <a:pt x="7893" y="6270"/>
                      <a:pt x="8375" y="6270"/>
                    </a:cubicBezTo>
                    <a:close/>
                    <a:moveTo>
                      <a:pt x="8572" y="1"/>
                    </a:moveTo>
                    <a:lnTo>
                      <a:pt x="8086" y="2615"/>
                    </a:lnTo>
                    <a:cubicBezTo>
                      <a:pt x="7508" y="2676"/>
                      <a:pt x="6992" y="2767"/>
                      <a:pt x="6444" y="2919"/>
                    </a:cubicBezTo>
                    <a:lnTo>
                      <a:pt x="5046" y="852"/>
                    </a:lnTo>
                    <a:lnTo>
                      <a:pt x="2767" y="2372"/>
                    </a:lnTo>
                    <a:lnTo>
                      <a:pt x="4104" y="4347"/>
                    </a:lnTo>
                    <a:cubicBezTo>
                      <a:pt x="3496" y="4955"/>
                      <a:pt x="3040" y="5624"/>
                      <a:pt x="2736" y="6384"/>
                    </a:cubicBezTo>
                    <a:lnTo>
                      <a:pt x="517" y="5958"/>
                    </a:lnTo>
                    <a:lnTo>
                      <a:pt x="1" y="8663"/>
                    </a:lnTo>
                    <a:lnTo>
                      <a:pt x="2280" y="9119"/>
                    </a:lnTo>
                    <a:cubicBezTo>
                      <a:pt x="2311" y="9849"/>
                      <a:pt x="2463" y="10518"/>
                      <a:pt x="2767" y="11217"/>
                    </a:cubicBezTo>
                    <a:lnTo>
                      <a:pt x="791" y="12554"/>
                    </a:lnTo>
                    <a:lnTo>
                      <a:pt x="2311" y="14834"/>
                    </a:lnTo>
                    <a:lnTo>
                      <a:pt x="4408" y="13405"/>
                    </a:lnTo>
                    <a:cubicBezTo>
                      <a:pt x="5016" y="13952"/>
                      <a:pt x="5685" y="14317"/>
                      <a:pt x="6414" y="14591"/>
                    </a:cubicBezTo>
                    <a:lnTo>
                      <a:pt x="5928" y="17144"/>
                    </a:lnTo>
                    <a:lnTo>
                      <a:pt x="8603" y="17661"/>
                    </a:lnTo>
                    <a:lnTo>
                      <a:pt x="9150" y="14895"/>
                    </a:lnTo>
                    <a:cubicBezTo>
                      <a:pt x="9758" y="14834"/>
                      <a:pt x="10335" y="14651"/>
                      <a:pt x="10882" y="14439"/>
                    </a:cubicBezTo>
                    <a:lnTo>
                      <a:pt x="12220" y="16414"/>
                    </a:lnTo>
                    <a:lnTo>
                      <a:pt x="14499" y="14895"/>
                    </a:lnTo>
                    <a:lnTo>
                      <a:pt x="13101" y="12797"/>
                    </a:lnTo>
                    <a:cubicBezTo>
                      <a:pt x="13466" y="12372"/>
                      <a:pt x="13770" y="11885"/>
                      <a:pt x="14013" y="11399"/>
                    </a:cubicBezTo>
                    <a:lnTo>
                      <a:pt x="16597" y="11977"/>
                    </a:lnTo>
                    <a:lnTo>
                      <a:pt x="17144" y="9271"/>
                    </a:lnTo>
                    <a:lnTo>
                      <a:pt x="14590" y="8785"/>
                    </a:lnTo>
                    <a:cubicBezTo>
                      <a:pt x="14590" y="8147"/>
                      <a:pt x="14469" y="7448"/>
                      <a:pt x="14256" y="6809"/>
                    </a:cubicBezTo>
                    <a:lnTo>
                      <a:pt x="16323" y="5411"/>
                    </a:lnTo>
                    <a:lnTo>
                      <a:pt x="14803" y="3131"/>
                    </a:lnTo>
                    <a:lnTo>
                      <a:pt x="12828" y="4438"/>
                    </a:lnTo>
                    <a:cubicBezTo>
                      <a:pt x="12220" y="3831"/>
                      <a:pt x="11551" y="3375"/>
                      <a:pt x="10791" y="3071"/>
                    </a:cubicBezTo>
                    <a:lnTo>
                      <a:pt x="11277" y="548"/>
                    </a:lnTo>
                    <a:lnTo>
                      <a:pt x="8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9"/>
              <p:cNvSpPr/>
              <p:nvPr/>
            </p:nvSpPr>
            <p:spPr>
              <a:xfrm>
                <a:off x="945375" y="-75750"/>
                <a:ext cx="8503325" cy="1065775"/>
              </a:xfrm>
              <a:custGeom>
                <a:rect b="b" l="l" r="r" t="t"/>
                <a:pathLst>
                  <a:path extrusionOk="0" h="42631" w="340133">
                    <a:moveTo>
                      <a:pt x="0" y="0"/>
                    </a:moveTo>
                    <a:cubicBezTo>
                      <a:pt x="2997" y="2108"/>
                      <a:pt x="5105" y="10771"/>
                      <a:pt x="17984" y="12648"/>
                    </a:cubicBezTo>
                    <a:cubicBezTo>
                      <a:pt x="30863" y="14526"/>
                      <a:pt x="61333" y="10376"/>
                      <a:pt x="77276" y="11265"/>
                    </a:cubicBezTo>
                    <a:cubicBezTo>
                      <a:pt x="93219" y="12155"/>
                      <a:pt x="97896" y="18446"/>
                      <a:pt x="113641" y="17985"/>
                    </a:cubicBezTo>
                    <a:cubicBezTo>
                      <a:pt x="129386" y="17524"/>
                      <a:pt x="149874" y="8399"/>
                      <a:pt x="171746" y="8498"/>
                    </a:cubicBezTo>
                    <a:cubicBezTo>
                      <a:pt x="193618" y="8597"/>
                      <a:pt x="225833" y="18215"/>
                      <a:pt x="244872" y="18577"/>
                    </a:cubicBezTo>
                    <a:cubicBezTo>
                      <a:pt x="263911" y="18939"/>
                      <a:pt x="272804" y="7180"/>
                      <a:pt x="285980" y="10672"/>
                    </a:cubicBezTo>
                    <a:cubicBezTo>
                      <a:pt x="299156" y="14164"/>
                      <a:pt x="314901" y="34290"/>
                      <a:pt x="323926" y="39527"/>
                    </a:cubicBezTo>
                    <a:cubicBezTo>
                      <a:pt x="332952" y="44764"/>
                      <a:pt x="337432" y="41668"/>
                      <a:pt x="340133" y="42096"/>
                    </a:cubicBezTo>
                  </a:path>
                </a:pathLst>
              </a:custGeom>
              <a:noFill/>
              <a:ln cap="flat" cmpd="sng" w="19050">
                <a:solidFill>
                  <a:schemeClr val="accent4"/>
                </a:solidFill>
                <a:prstDash val="dash"/>
                <a:round/>
                <a:headEnd len="med" w="med" type="none"/>
                <a:tailEnd len="med" w="med" type="none"/>
              </a:ln>
            </p:spPr>
          </p:sp>
        </p:grpSp>
        <p:grpSp>
          <p:nvGrpSpPr>
            <p:cNvPr id="353" name="Google Shape;353;p59"/>
            <p:cNvGrpSpPr/>
            <p:nvPr/>
          </p:nvGrpSpPr>
          <p:grpSpPr>
            <a:xfrm>
              <a:off x="-487025" y="2242850"/>
              <a:ext cx="5507325" cy="3100836"/>
              <a:chOff x="-487025" y="2242850"/>
              <a:chExt cx="5507325" cy="3100836"/>
            </a:xfrm>
          </p:grpSpPr>
          <p:sp>
            <p:nvSpPr>
              <p:cNvPr id="354" name="Google Shape;354;p59"/>
              <p:cNvSpPr/>
              <p:nvPr/>
            </p:nvSpPr>
            <p:spPr>
              <a:xfrm>
                <a:off x="-487025" y="2242850"/>
                <a:ext cx="5507325" cy="3100836"/>
              </a:xfrm>
              <a:custGeom>
                <a:rect b="b" l="l" r="r" t="t"/>
                <a:pathLst>
                  <a:path extrusionOk="0" h="87774" w="220293">
                    <a:moveTo>
                      <a:pt x="126" y="18206"/>
                    </a:moveTo>
                    <a:cubicBezTo>
                      <a:pt x="390" y="17844"/>
                      <a:pt x="-961" y="18931"/>
                      <a:pt x="1707" y="16032"/>
                    </a:cubicBezTo>
                    <a:cubicBezTo>
                      <a:pt x="4375" y="13133"/>
                      <a:pt x="11391" y="2692"/>
                      <a:pt x="16134" y="814"/>
                    </a:cubicBezTo>
                    <a:cubicBezTo>
                      <a:pt x="20877" y="-1063"/>
                      <a:pt x="28553" y="419"/>
                      <a:pt x="30167" y="4767"/>
                    </a:cubicBezTo>
                    <a:cubicBezTo>
                      <a:pt x="31781" y="9115"/>
                      <a:pt x="26313" y="19721"/>
                      <a:pt x="25819" y="26902"/>
                    </a:cubicBezTo>
                    <a:cubicBezTo>
                      <a:pt x="25325" y="34083"/>
                      <a:pt x="26148" y="41594"/>
                      <a:pt x="27202" y="47852"/>
                    </a:cubicBezTo>
                    <a:cubicBezTo>
                      <a:pt x="28256" y="54111"/>
                      <a:pt x="28750" y="60105"/>
                      <a:pt x="32143" y="64453"/>
                    </a:cubicBezTo>
                    <a:cubicBezTo>
                      <a:pt x="35536" y="68801"/>
                      <a:pt x="36953" y="73248"/>
                      <a:pt x="47559" y="73940"/>
                    </a:cubicBezTo>
                    <a:cubicBezTo>
                      <a:pt x="58166" y="74632"/>
                      <a:pt x="84550" y="68769"/>
                      <a:pt x="95782" y="68604"/>
                    </a:cubicBezTo>
                    <a:cubicBezTo>
                      <a:pt x="107014" y="68439"/>
                      <a:pt x="108497" y="70910"/>
                      <a:pt x="114953" y="72952"/>
                    </a:cubicBezTo>
                    <a:cubicBezTo>
                      <a:pt x="121409" y="74994"/>
                      <a:pt x="124407" y="80857"/>
                      <a:pt x="134519" y="80857"/>
                    </a:cubicBezTo>
                    <a:cubicBezTo>
                      <a:pt x="144631" y="80857"/>
                      <a:pt x="161331" y="71799"/>
                      <a:pt x="175627" y="72952"/>
                    </a:cubicBezTo>
                    <a:cubicBezTo>
                      <a:pt x="189923" y="74105"/>
                      <a:pt x="212849" y="85304"/>
                      <a:pt x="220293" y="87774"/>
                    </a:cubicBezTo>
                  </a:path>
                </a:pathLst>
              </a:custGeom>
              <a:noFill/>
              <a:ln cap="flat" cmpd="sng" w="19050">
                <a:solidFill>
                  <a:schemeClr val="accent4"/>
                </a:solidFill>
                <a:prstDash val="dash"/>
                <a:round/>
                <a:headEnd len="med" w="med" type="none"/>
                <a:tailEnd len="med" w="med" type="none"/>
              </a:ln>
            </p:spPr>
          </p:sp>
          <p:sp>
            <p:nvSpPr>
              <p:cNvPr id="355" name="Google Shape;355;p59"/>
              <p:cNvSpPr/>
              <p:nvPr/>
            </p:nvSpPr>
            <p:spPr>
              <a:xfrm>
                <a:off x="1814165" y="4743040"/>
                <a:ext cx="324500" cy="334375"/>
              </a:xfrm>
              <a:custGeom>
                <a:rect b="b" l="l" r="r" t="t"/>
                <a:pathLst>
                  <a:path extrusionOk="0" h="13375" w="12980">
                    <a:moveTo>
                      <a:pt x="6397" y="4702"/>
                    </a:moveTo>
                    <a:cubicBezTo>
                      <a:pt x="7016" y="4702"/>
                      <a:pt x="7618" y="5004"/>
                      <a:pt x="7964" y="5562"/>
                    </a:cubicBezTo>
                    <a:cubicBezTo>
                      <a:pt x="8542" y="6414"/>
                      <a:pt x="8329" y="7599"/>
                      <a:pt x="7448" y="8176"/>
                    </a:cubicBezTo>
                    <a:cubicBezTo>
                      <a:pt x="7124" y="8388"/>
                      <a:pt x="6760" y="8490"/>
                      <a:pt x="6402" y="8490"/>
                    </a:cubicBezTo>
                    <a:cubicBezTo>
                      <a:pt x="5783" y="8490"/>
                      <a:pt x="5180" y="8188"/>
                      <a:pt x="4834" y="7629"/>
                    </a:cubicBezTo>
                    <a:cubicBezTo>
                      <a:pt x="4256" y="6748"/>
                      <a:pt x="4469" y="5593"/>
                      <a:pt x="5350" y="5015"/>
                    </a:cubicBezTo>
                    <a:cubicBezTo>
                      <a:pt x="5674" y="4804"/>
                      <a:pt x="6038" y="4702"/>
                      <a:pt x="6397" y="4702"/>
                    </a:cubicBezTo>
                    <a:close/>
                    <a:moveTo>
                      <a:pt x="6505" y="0"/>
                    </a:moveTo>
                    <a:lnTo>
                      <a:pt x="6110" y="1976"/>
                    </a:lnTo>
                    <a:cubicBezTo>
                      <a:pt x="5685" y="2006"/>
                      <a:pt x="5290" y="2097"/>
                      <a:pt x="4864" y="2189"/>
                    </a:cubicBezTo>
                    <a:lnTo>
                      <a:pt x="3800" y="638"/>
                    </a:lnTo>
                    <a:lnTo>
                      <a:pt x="2098" y="1793"/>
                    </a:lnTo>
                    <a:lnTo>
                      <a:pt x="3101" y="3313"/>
                    </a:lnTo>
                    <a:cubicBezTo>
                      <a:pt x="2645" y="3769"/>
                      <a:pt x="2311" y="4286"/>
                      <a:pt x="2098" y="4863"/>
                    </a:cubicBezTo>
                    <a:lnTo>
                      <a:pt x="426" y="4529"/>
                    </a:lnTo>
                    <a:lnTo>
                      <a:pt x="1" y="6566"/>
                    </a:lnTo>
                    <a:lnTo>
                      <a:pt x="1703" y="6900"/>
                    </a:lnTo>
                    <a:cubicBezTo>
                      <a:pt x="1733" y="7447"/>
                      <a:pt x="1855" y="7994"/>
                      <a:pt x="2098" y="8480"/>
                    </a:cubicBezTo>
                    <a:lnTo>
                      <a:pt x="578" y="9484"/>
                    </a:lnTo>
                    <a:lnTo>
                      <a:pt x="1703" y="11216"/>
                    </a:lnTo>
                    <a:lnTo>
                      <a:pt x="3253" y="10152"/>
                    </a:lnTo>
                    <a:cubicBezTo>
                      <a:pt x="3709" y="10517"/>
                      <a:pt x="4226" y="10821"/>
                      <a:pt x="4773" y="11003"/>
                    </a:cubicBezTo>
                    <a:lnTo>
                      <a:pt x="4408" y="12949"/>
                    </a:lnTo>
                    <a:lnTo>
                      <a:pt x="6445" y="13374"/>
                    </a:lnTo>
                    <a:lnTo>
                      <a:pt x="6870" y="11277"/>
                    </a:lnTo>
                    <a:cubicBezTo>
                      <a:pt x="7326" y="11246"/>
                      <a:pt x="7752" y="11125"/>
                      <a:pt x="8208" y="10942"/>
                    </a:cubicBezTo>
                    <a:lnTo>
                      <a:pt x="9241" y="12462"/>
                    </a:lnTo>
                    <a:lnTo>
                      <a:pt x="10943" y="11307"/>
                    </a:lnTo>
                    <a:lnTo>
                      <a:pt x="9879" y="9757"/>
                    </a:lnTo>
                    <a:cubicBezTo>
                      <a:pt x="10153" y="9453"/>
                      <a:pt x="10366" y="9088"/>
                      <a:pt x="10548" y="8693"/>
                    </a:cubicBezTo>
                    <a:lnTo>
                      <a:pt x="12585" y="8997"/>
                    </a:lnTo>
                    <a:lnTo>
                      <a:pt x="12980" y="6961"/>
                    </a:lnTo>
                    <a:lnTo>
                      <a:pt x="11095" y="6566"/>
                    </a:lnTo>
                    <a:cubicBezTo>
                      <a:pt x="11095" y="6079"/>
                      <a:pt x="11004" y="5593"/>
                      <a:pt x="10822" y="5107"/>
                    </a:cubicBezTo>
                    <a:lnTo>
                      <a:pt x="12372" y="4043"/>
                    </a:lnTo>
                    <a:lnTo>
                      <a:pt x="11247" y="2310"/>
                    </a:lnTo>
                    <a:lnTo>
                      <a:pt x="9727" y="3344"/>
                    </a:lnTo>
                    <a:cubicBezTo>
                      <a:pt x="9272" y="2888"/>
                      <a:pt x="8724" y="2553"/>
                      <a:pt x="8177" y="2310"/>
                    </a:cubicBezTo>
                    <a:lnTo>
                      <a:pt x="8542" y="426"/>
                    </a:lnTo>
                    <a:lnTo>
                      <a:pt x="65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9"/>
              <p:cNvSpPr/>
              <p:nvPr/>
            </p:nvSpPr>
            <p:spPr>
              <a:xfrm>
                <a:off x="245959" y="3328525"/>
                <a:ext cx="402884" cy="415033"/>
              </a:xfrm>
              <a:custGeom>
                <a:rect b="b" l="l" r="r" t="t"/>
                <a:pathLst>
                  <a:path extrusionOk="0" h="17661" w="17144">
                    <a:moveTo>
                      <a:pt x="8375" y="6270"/>
                    </a:moveTo>
                    <a:cubicBezTo>
                      <a:pt x="9194" y="6270"/>
                      <a:pt x="10009" y="6660"/>
                      <a:pt x="10487" y="7387"/>
                    </a:cubicBezTo>
                    <a:cubicBezTo>
                      <a:pt x="11277" y="8542"/>
                      <a:pt x="10973" y="10092"/>
                      <a:pt x="9788" y="10852"/>
                    </a:cubicBezTo>
                    <a:cubicBezTo>
                      <a:pt x="9368" y="11135"/>
                      <a:pt x="8881" y="11271"/>
                      <a:pt x="8396" y="11271"/>
                    </a:cubicBezTo>
                    <a:cubicBezTo>
                      <a:pt x="7580" y="11271"/>
                      <a:pt x="6769" y="10888"/>
                      <a:pt x="6292" y="10183"/>
                    </a:cubicBezTo>
                    <a:cubicBezTo>
                      <a:pt x="5533" y="9028"/>
                      <a:pt x="5837" y="7448"/>
                      <a:pt x="6992" y="6688"/>
                    </a:cubicBezTo>
                    <a:cubicBezTo>
                      <a:pt x="7409" y="6406"/>
                      <a:pt x="7893" y="6270"/>
                      <a:pt x="8375" y="6270"/>
                    </a:cubicBezTo>
                    <a:close/>
                    <a:moveTo>
                      <a:pt x="8572" y="1"/>
                    </a:moveTo>
                    <a:lnTo>
                      <a:pt x="8086" y="2615"/>
                    </a:lnTo>
                    <a:cubicBezTo>
                      <a:pt x="7508" y="2676"/>
                      <a:pt x="6992" y="2767"/>
                      <a:pt x="6444" y="2919"/>
                    </a:cubicBezTo>
                    <a:lnTo>
                      <a:pt x="5046" y="852"/>
                    </a:lnTo>
                    <a:lnTo>
                      <a:pt x="2767" y="2372"/>
                    </a:lnTo>
                    <a:lnTo>
                      <a:pt x="4104" y="4347"/>
                    </a:lnTo>
                    <a:cubicBezTo>
                      <a:pt x="3496" y="4955"/>
                      <a:pt x="3040" y="5624"/>
                      <a:pt x="2736" y="6384"/>
                    </a:cubicBezTo>
                    <a:lnTo>
                      <a:pt x="517" y="5958"/>
                    </a:lnTo>
                    <a:lnTo>
                      <a:pt x="1" y="8663"/>
                    </a:lnTo>
                    <a:lnTo>
                      <a:pt x="2280" y="9119"/>
                    </a:lnTo>
                    <a:cubicBezTo>
                      <a:pt x="2311" y="9849"/>
                      <a:pt x="2463" y="10518"/>
                      <a:pt x="2767" y="11217"/>
                    </a:cubicBezTo>
                    <a:lnTo>
                      <a:pt x="791" y="12554"/>
                    </a:lnTo>
                    <a:lnTo>
                      <a:pt x="2311" y="14834"/>
                    </a:lnTo>
                    <a:lnTo>
                      <a:pt x="4408" y="13405"/>
                    </a:lnTo>
                    <a:cubicBezTo>
                      <a:pt x="5016" y="13952"/>
                      <a:pt x="5685" y="14317"/>
                      <a:pt x="6414" y="14591"/>
                    </a:cubicBezTo>
                    <a:lnTo>
                      <a:pt x="5928" y="17144"/>
                    </a:lnTo>
                    <a:lnTo>
                      <a:pt x="8603" y="17661"/>
                    </a:lnTo>
                    <a:lnTo>
                      <a:pt x="9150" y="14895"/>
                    </a:lnTo>
                    <a:cubicBezTo>
                      <a:pt x="9758" y="14834"/>
                      <a:pt x="10335" y="14651"/>
                      <a:pt x="10882" y="14439"/>
                    </a:cubicBezTo>
                    <a:lnTo>
                      <a:pt x="12220" y="16414"/>
                    </a:lnTo>
                    <a:lnTo>
                      <a:pt x="14499" y="14895"/>
                    </a:lnTo>
                    <a:lnTo>
                      <a:pt x="13101" y="12797"/>
                    </a:lnTo>
                    <a:cubicBezTo>
                      <a:pt x="13466" y="12372"/>
                      <a:pt x="13770" y="11885"/>
                      <a:pt x="14013" y="11399"/>
                    </a:cubicBezTo>
                    <a:lnTo>
                      <a:pt x="16597" y="11977"/>
                    </a:lnTo>
                    <a:lnTo>
                      <a:pt x="17144" y="9271"/>
                    </a:lnTo>
                    <a:lnTo>
                      <a:pt x="14590" y="8785"/>
                    </a:lnTo>
                    <a:cubicBezTo>
                      <a:pt x="14590" y="8147"/>
                      <a:pt x="14469" y="7448"/>
                      <a:pt x="14256" y="6809"/>
                    </a:cubicBezTo>
                    <a:lnTo>
                      <a:pt x="16323" y="5411"/>
                    </a:lnTo>
                    <a:lnTo>
                      <a:pt x="14803" y="3131"/>
                    </a:lnTo>
                    <a:lnTo>
                      <a:pt x="12828" y="4438"/>
                    </a:lnTo>
                    <a:cubicBezTo>
                      <a:pt x="12220" y="3831"/>
                      <a:pt x="11551" y="3375"/>
                      <a:pt x="10791" y="3071"/>
                    </a:cubicBezTo>
                    <a:lnTo>
                      <a:pt x="11277" y="548"/>
                    </a:lnTo>
                    <a:lnTo>
                      <a:pt x="8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7" name="Shape 357"/>
        <p:cNvGrpSpPr/>
        <p:nvPr/>
      </p:nvGrpSpPr>
      <p:grpSpPr>
        <a:xfrm>
          <a:off x="0" y="0"/>
          <a:ext cx="0" cy="0"/>
          <a:chOff x="0" y="0"/>
          <a:chExt cx="0" cy="0"/>
        </a:xfrm>
      </p:grpSpPr>
      <p:sp>
        <p:nvSpPr>
          <p:cNvPr id="358" name="Google Shape;358;p60"/>
          <p:cNvSpPr txBox="1"/>
          <p:nvPr>
            <p:ph type="title"/>
          </p:nvPr>
        </p:nvSpPr>
        <p:spPr>
          <a:xfrm>
            <a:off x="2998050" y="691900"/>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9" name="Google Shape;359;p60"/>
          <p:cNvSpPr txBox="1"/>
          <p:nvPr>
            <p:ph hasCustomPrompt="1" idx="2" type="title"/>
          </p:nvPr>
        </p:nvSpPr>
        <p:spPr>
          <a:xfrm>
            <a:off x="1762350" y="691900"/>
            <a:ext cx="12357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60" name="Google Shape;36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1" name="Shape 361"/>
        <p:cNvGrpSpPr/>
        <p:nvPr/>
      </p:nvGrpSpPr>
      <p:grpSpPr>
        <a:xfrm>
          <a:off x="0" y="0"/>
          <a:ext cx="0" cy="0"/>
          <a:chOff x="0" y="0"/>
          <a:chExt cx="0" cy="0"/>
        </a:xfrm>
      </p:grpSpPr>
      <p:sp>
        <p:nvSpPr>
          <p:cNvPr id="362" name="Google Shape;362;p6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3" name="Google Shape;363;p61"/>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364" name="Google Shape;36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5" name="Shape 365"/>
        <p:cNvGrpSpPr/>
        <p:nvPr/>
      </p:nvGrpSpPr>
      <p:grpSpPr>
        <a:xfrm>
          <a:off x="0" y="0"/>
          <a:ext cx="0" cy="0"/>
          <a:chOff x="0" y="0"/>
          <a:chExt cx="0" cy="0"/>
        </a:xfrm>
      </p:grpSpPr>
      <p:sp>
        <p:nvSpPr>
          <p:cNvPr id="366" name="Google Shape;366;p6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7" name="Google Shape;367;p62"/>
          <p:cNvSpPr txBox="1"/>
          <p:nvPr>
            <p:ph idx="1" type="subTitle"/>
          </p:nvPr>
        </p:nvSpPr>
        <p:spPr>
          <a:xfrm>
            <a:off x="3467998"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8" name="Google Shape;368;p62"/>
          <p:cNvSpPr txBox="1"/>
          <p:nvPr>
            <p:ph idx="2" type="subTitle"/>
          </p:nvPr>
        </p:nvSpPr>
        <p:spPr>
          <a:xfrm>
            <a:off x="720000"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9" name="Google Shape;369;p62"/>
          <p:cNvSpPr txBox="1"/>
          <p:nvPr>
            <p:ph idx="3" type="subTitle"/>
          </p:nvPr>
        </p:nvSpPr>
        <p:spPr>
          <a:xfrm>
            <a:off x="720000"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0" name="Google Shape;370;p62"/>
          <p:cNvSpPr txBox="1"/>
          <p:nvPr>
            <p:ph idx="4" type="subTitle"/>
          </p:nvPr>
        </p:nvSpPr>
        <p:spPr>
          <a:xfrm>
            <a:off x="3467999"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1" name="Google Shape;37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2" name="Shape 372"/>
        <p:cNvGrpSpPr/>
        <p:nvPr/>
      </p:nvGrpSpPr>
      <p:grpSpPr>
        <a:xfrm>
          <a:off x="0" y="0"/>
          <a:ext cx="0" cy="0"/>
          <a:chOff x="0" y="0"/>
          <a:chExt cx="0" cy="0"/>
        </a:xfrm>
      </p:grpSpPr>
      <p:sp>
        <p:nvSpPr>
          <p:cNvPr id="373" name="Google Shape;373;p6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4" name="Google Shape;37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7"/>
          <p:cNvGrpSpPr/>
          <p:nvPr/>
        </p:nvGrpSpPr>
        <p:grpSpPr>
          <a:xfrm>
            <a:off x="830392" y="1191256"/>
            <a:ext cx="745763" cy="45826"/>
            <a:chOff x="4580561" y="2589004"/>
            <a:chExt cx="1064464" cy="25200"/>
          </a:xfrm>
        </p:grpSpPr>
        <p:sp>
          <p:nvSpPr>
            <p:cNvPr id="52" name="Google Shape;52;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5" name="Google Shape;55;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 name="Google Shape;56;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5" name="Shape 375"/>
        <p:cNvGrpSpPr/>
        <p:nvPr/>
      </p:nvGrpSpPr>
      <p:grpSpPr>
        <a:xfrm>
          <a:off x="0" y="0"/>
          <a:ext cx="0" cy="0"/>
          <a:chOff x="0" y="0"/>
          <a:chExt cx="0" cy="0"/>
        </a:xfrm>
      </p:grpSpPr>
      <p:sp>
        <p:nvSpPr>
          <p:cNvPr id="376" name="Google Shape;376;p64"/>
          <p:cNvSpPr txBox="1"/>
          <p:nvPr>
            <p:ph type="title"/>
          </p:nvPr>
        </p:nvSpPr>
        <p:spPr>
          <a:xfrm>
            <a:off x="834063" y="1151825"/>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64"/>
          <p:cNvSpPr txBox="1"/>
          <p:nvPr>
            <p:ph idx="1" type="subTitle"/>
          </p:nvPr>
        </p:nvSpPr>
        <p:spPr>
          <a:xfrm>
            <a:off x="834063" y="1693375"/>
            <a:ext cx="4294800" cy="21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78" name="Google Shape;378;p64"/>
          <p:cNvSpPr/>
          <p:nvPr>
            <p:ph idx="2" type="pic"/>
          </p:nvPr>
        </p:nvSpPr>
        <p:spPr>
          <a:xfrm>
            <a:off x="5522938" y="1151825"/>
            <a:ext cx="2787000" cy="2661000"/>
          </a:xfrm>
          <a:prstGeom prst="rect">
            <a:avLst/>
          </a:prstGeom>
          <a:noFill/>
          <a:ln>
            <a:noFill/>
          </a:ln>
        </p:spPr>
      </p:sp>
      <p:sp>
        <p:nvSpPr>
          <p:cNvPr id="379" name="Google Shape;37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0" name="Shape 380"/>
        <p:cNvGrpSpPr/>
        <p:nvPr/>
      </p:nvGrpSpPr>
      <p:grpSpPr>
        <a:xfrm>
          <a:off x="0" y="0"/>
          <a:ext cx="0" cy="0"/>
          <a:chOff x="0" y="0"/>
          <a:chExt cx="0" cy="0"/>
        </a:xfrm>
      </p:grpSpPr>
      <p:sp>
        <p:nvSpPr>
          <p:cNvPr id="381" name="Google Shape;381;p65"/>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2" name="Google Shape;38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3" name="Shape 383"/>
        <p:cNvGrpSpPr/>
        <p:nvPr/>
      </p:nvGrpSpPr>
      <p:grpSpPr>
        <a:xfrm>
          <a:off x="0" y="0"/>
          <a:ext cx="0" cy="0"/>
          <a:chOff x="0" y="0"/>
          <a:chExt cx="0" cy="0"/>
        </a:xfrm>
      </p:grpSpPr>
      <p:sp>
        <p:nvSpPr>
          <p:cNvPr id="384" name="Google Shape;384;p66"/>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5" name="Google Shape;385;p66"/>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6" name="Google Shape;38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7" name="Shape 387"/>
        <p:cNvGrpSpPr/>
        <p:nvPr/>
      </p:nvGrpSpPr>
      <p:grpSpPr>
        <a:xfrm>
          <a:off x="0" y="0"/>
          <a:ext cx="0" cy="0"/>
          <a:chOff x="0" y="0"/>
          <a:chExt cx="0" cy="0"/>
        </a:xfrm>
      </p:grpSpPr>
      <p:sp>
        <p:nvSpPr>
          <p:cNvPr id="388" name="Google Shape;388;p67"/>
          <p:cNvSpPr/>
          <p:nvPr>
            <p:ph idx="2" type="pic"/>
          </p:nvPr>
        </p:nvSpPr>
        <p:spPr>
          <a:xfrm>
            <a:off x="-7950" y="0"/>
            <a:ext cx="9144000" cy="5143500"/>
          </a:xfrm>
          <a:prstGeom prst="rect">
            <a:avLst/>
          </a:prstGeom>
          <a:noFill/>
          <a:ln>
            <a:noFill/>
          </a:ln>
        </p:spPr>
      </p:sp>
      <p:sp>
        <p:nvSpPr>
          <p:cNvPr id="389" name="Google Shape;389;p67"/>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90" name="Google Shape;390;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1" name="Shape 391"/>
        <p:cNvGrpSpPr/>
        <p:nvPr/>
      </p:nvGrpSpPr>
      <p:grpSpPr>
        <a:xfrm>
          <a:off x="0" y="0"/>
          <a:ext cx="0" cy="0"/>
          <a:chOff x="0" y="0"/>
          <a:chExt cx="0" cy="0"/>
        </a:xfrm>
      </p:grpSpPr>
      <p:sp>
        <p:nvSpPr>
          <p:cNvPr id="392" name="Google Shape;392;p68"/>
          <p:cNvSpPr txBox="1"/>
          <p:nvPr>
            <p:ph hasCustomPrompt="1" type="title"/>
          </p:nvPr>
        </p:nvSpPr>
        <p:spPr>
          <a:xfrm>
            <a:off x="1284000" y="2973628"/>
            <a:ext cx="6576000" cy="109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93" name="Google Shape;393;p68"/>
          <p:cNvSpPr txBox="1"/>
          <p:nvPr>
            <p:ph idx="1" type="subTitle"/>
          </p:nvPr>
        </p:nvSpPr>
        <p:spPr>
          <a:xfrm>
            <a:off x="1284000" y="3946740"/>
            <a:ext cx="6576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4" name="Google Shape;39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95" name="Shape 395"/>
        <p:cNvGrpSpPr/>
        <p:nvPr/>
      </p:nvGrpSpPr>
      <p:grpSpPr>
        <a:xfrm>
          <a:off x="0" y="0"/>
          <a:ext cx="0" cy="0"/>
          <a:chOff x="0" y="0"/>
          <a:chExt cx="0" cy="0"/>
        </a:xfrm>
      </p:grpSpPr>
      <p:sp>
        <p:nvSpPr>
          <p:cNvPr id="396" name="Google Shape;39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97" name="Shape 397"/>
        <p:cNvGrpSpPr/>
        <p:nvPr/>
      </p:nvGrpSpPr>
      <p:grpSpPr>
        <a:xfrm>
          <a:off x="0" y="0"/>
          <a:ext cx="0" cy="0"/>
          <a:chOff x="0" y="0"/>
          <a:chExt cx="0" cy="0"/>
        </a:xfrm>
      </p:grpSpPr>
      <p:sp>
        <p:nvSpPr>
          <p:cNvPr id="398" name="Google Shape;398;p7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9" name="Google Shape;399;p70"/>
          <p:cNvSpPr txBox="1"/>
          <p:nvPr>
            <p:ph hasCustomPrompt="1" idx="2" type="title"/>
          </p:nvPr>
        </p:nvSpPr>
        <p:spPr>
          <a:xfrm>
            <a:off x="4788619" y="140753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0" name="Google Shape;400;p70"/>
          <p:cNvSpPr txBox="1"/>
          <p:nvPr>
            <p:ph hasCustomPrompt="1" idx="3" type="title"/>
          </p:nvPr>
        </p:nvSpPr>
        <p:spPr>
          <a:xfrm>
            <a:off x="4788619" y="300711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1" name="Google Shape;401;p70"/>
          <p:cNvSpPr txBox="1"/>
          <p:nvPr>
            <p:ph hasCustomPrompt="1" idx="4" type="title"/>
          </p:nvPr>
        </p:nvSpPr>
        <p:spPr>
          <a:xfrm>
            <a:off x="4788629" y="194074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2" name="Google Shape;402;p70"/>
          <p:cNvSpPr txBox="1"/>
          <p:nvPr>
            <p:ph hasCustomPrompt="1" idx="5" type="title"/>
          </p:nvPr>
        </p:nvSpPr>
        <p:spPr>
          <a:xfrm>
            <a:off x="4788629" y="354029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3" name="Google Shape;403;p70"/>
          <p:cNvSpPr txBox="1"/>
          <p:nvPr>
            <p:ph hasCustomPrompt="1" idx="6" type="title"/>
          </p:nvPr>
        </p:nvSpPr>
        <p:spPr>
          <a:xfrm>
            <a:off x="4788616" y="247392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4" name="Google Shape;404;p70"/>
          <p:cNvSpPr txBox="1"/>
          <p:nvPr>
            <p:ph hasCustomPrompt="1" idx="7" type="title"/>
          </p:nvPr>
        </p:nvSpPr>
        <p:spPr>
          <a:xfrm>
            <a:off x="4788616" y="407348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5" name="Google Shape;405;p70"/>
          <p:cNvSpPr txBox="1"/>
          <p:nvPr>
            <p:ph idx="1" type="subTitle"/>
          </p:nvPr>
        </p:nvSpPr>
        <p:spPr>
          <a:xfrm>
            <a:off x="5486089" y="1407553"/>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70"/>
          <p:cNvSpPr txBox="1"/>
          <p:nvPr>
            <p:ph idx="8" type="subTitle"/>
          </p:nvPr>
        </p:nvSpPr>
        <p:spPr>
          <a:xfrm>
            <a:off x="5486099" y="1940739"/>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7" name="Google Shape;407;p70"/>
          <p:cNvSpPr txBox="1"/>
          <p:nvPr>
            <p:ph idx="9" type="subTitle"/>
          </p:nvPr>
        </p:nvSpPr>
        <p:spPr>
          <a:xfrm>
            <a:off x="5486084" y="2473924"/>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70"/>
          <p:cNvSpPr txBox="1"/>
          <p:nvPr>
            <p:ph idx="13" type="subTitle"/>
          </p:nvPr>
        </p:nvSpPr>
        <p:spPr>
          <a:xfrm>
            <a:off x="5486089" y="3007110"/>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9" name="Google Shape;409;p70"/>
          <p:cNvSpPr txBox="1"/>
          <p:nvPr>
            <p:ph idx="14" type="subTitle"/>
          </p:nvPr>
        </p:nvSpPr>
        <p:spPr>
          <a:xfrm>
            <a:off x="5486099" y="3540296"/>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70"/>
          <p:cNvSpPr txBox="1"/>
          <p:nvPr>
            <p:ph idx="15" type="subTitle"/>
          </p:nvPr>
        </p:nvSpPr>
        <p:spPr>
          <a:xfrm>
            <a:off x="5486084" y="4073482"/>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1" name="Google Shape;41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412" name="Shape 412"/>
        <p:cNvGrpSpPr/>
        <p:nvPr/>
      </p:nvGrpSpPr>
      <p:grpSpPr>
        <a:xfrm>
          <a:off x="0" y="0"/>
          <a:ext cx="0" cy="0"/>
          <a:chOff x="0" y="0"/>
          <a:chExt cx="0" cy="0"/>
        </a:xfrm>
      </p:grpSpPr>
      <p:sp>
        <p:nvSpPr>
          <p:cNvPr id="413" name="Google Shape;413;p7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4" name="Google Shape;414;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415" name="Shape 415"/>
        <p:cNvGrpSpPr/>
        <p:nvPr/>
      </p:nvGrpSpPr>
      <p:grpSpPr>
        <a:xfrm>
          <a:off x="0" y="0"/>
          <a:ext cx="0" cy="0"/>
          <a:chOff x="0" y="0"/>
          <a:chExt cx="0" cy="0"/>
        </a:xfrm>
      </p:grpSpPr>
      <p:sp>
        <p:nvSpPr>
          <p:cNvPr id="416" name="Google Shape;416;p7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7" name="Google Shape;41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18" name="Shape 418"/>
        <p:cNvGrpSpPr/>
        <p:nvPr/>
      </p:nvGrpSpPr>
      <p:grpSpPr>
        <a:xfrm>
          <a:off x="0" y="0"/>
          <a:ext cx="0" cy="0"/>
          <a:chOff x="0" y="0"/>
          <a:chExt cx="0" cy="0"/>
        </a:xfrm>
      </p:grpSpPr>
      <p:sp>
        <p:nvSpPr>
          <p:cNvPr id="419" name="Google Shape;419;p7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0" name="Google Shape;420;p73"/>
          <p:cNvSpPr txBox="1"/>
          <p:nvPr>
            <p:ph idx="1" type="subTitle"/>
          </p:nvPr>
        </p:nvSpPr>
        <p:spPr>
          <a:xfrm>
            <a:off x="713225"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1" name="Google Shape;421;p73"/>
          <p:cNvSpPr txBox="1"/>
          <p:nvPr>
            <p:ph idx="2" type="subTitle"/>
          </p:nvPr>
        </p:nvSpPr>
        <p:spPr>
          <a:xfrm>
            <a:off x="3393553"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2" name="Google Shape;422;p73"/>
          <p:cNvSpPr txBox="1"/>
          <p:nvPr>
            <p:ph idx="3" type="subTitle"/>
          </p:nvPr>
        </p:nvSpPr>
        <p:spPr>
          <a:xfrm>
            <a:off x="6073881"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3" name="Google Shape;423;p73"/>
          <p:cNvSpPr txBox="1"/>
          <p:nvPr>
            <p:ph idx="4" type="subTitle"/>
          </p:nvPr>
        </p:nvSpPr>
        <p:spPr>
          <a:xfrm>
            <a:off x="713225"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4" name="Google Shape;424;p73"/>
          <p:cNvSpPr txBox="1"/>
          <p:nvPr>
            <p:ph idx="5" type="subTitle"/>
          </p:nvPr>
        </p:nvSpPr>
        <p:spPr>
          <a:xfrm>
            <a:off x="3393553"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5" name="Google Shape;425;p73"/>
          <p:cNvSpPr txBox="1"/>
          <p:nvPr>
            <p:ph idx="6" type="subTitle"/>
          </p:nvPr>
        </p:nvSpPr>
        <p:spPr>
          <a:xfrm>
            <a:off x="6073881"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6" name="Google Shape;42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7" name="Shape 57"/>
        <p:cNvGrpSpPr/>
        <p:nvPr/>
      </p:nvGrpSpPr>
      <p:grpSpPr>
        <a:xfrm>
          <a:off x="0" y="0"/>
          <a:ext cx="0" cy="0"/>
          <a:chOff x="0" y="0"/>
          <a:chExt cx="0" cy="0"/>
        </a:xfrm>
      </p:grpSpPr>
      <p:grpSp>
        <p:nvGrpSpPr>
          <p:cNvPr id="58" name="Google Shape;58;p8"/>
          <p:cNvGrpSpPr/>
          <p:nvPr/>
        </p:nvGrpSpPr>
        <p:grpSpPr>
          <a:xfrm>
            <a:off x="830392" y="4169130"/>
            <a:ext cx="745763" cy="45826"/>
            <a:chOff x="4580561" y="2589004"/>
            <a:chExt cx="1064464" cy="25200"/>
          </a:xfrm>
        </p:grpSpPr>
        <p:sp>
          <p:nvSpPr>
            <p:cNvPr id="59" name="Google Shape;59;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2" name="Google Shape;62;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7" name="Shape 427"/>
        <p:cNvGrpSpPr/>
        <p:nvPr/>
      </p:nvGrpSpPr>
      <p:grpSpPr>
        <a:xfrm>
          <a:off x="0" y="0"/>
          <a:ext cx="0" cy="0"/>
          <a:chOff x="0" y="0"/>
          <a:chExt cx="0" cy="0"/>
        </a:xfrm>
      </p:grpSpPr>
      <p:sp>
        <p:nvSpPr>
          <p:cNvPr id="428" name="Google Shape;428;p7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9" name="Google Shape;429;p74"/>
          <p:cNvSpPr txBox="1"/>
          <p:nvPr>
            <p:ph idx="1" type="subTitle"/>
          </p:nvPr>
        </p:nvSpPr>
        <p:spPr>
          <a:xfrm>
            <a:off x="2628325"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0" name="Google Shape;430;p74"/>
          <p:cNvSpPr txBox="1"/>
          <p:nvPr>
            <p:ph idx="2" type="subTitle"/>
          </p:nvPr>
        </p:nvSpPr>
        <p:spPr>
          <a:xfrm>
            <a:off x="5647080"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1" name="Google Shape;431;p74"/>
          <p:cNvSpPr txBox="1"/>
          <p:nvPr>
            <p:ph idx="3" type="subTitle"/>
          </p:nvPr>
        </p:nvSpPr>
        <p:spPr>
          <a:xfrm>
            <a:off x="2628325"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2" name="Google Shape;432;p74"/>
          <p:cNvSpPr txBox="1"/>
          <p:nvPr>
            <p:ph idx="4" type="subTitle"/>
          </p:nvPr>
        </p:nvSpPr>
        <p:spPr>
          <a:xfrm>
            <a:off x="5647080"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3" name="Google Shape;433;p74"/>
          <p:cNvSpPr txBox="1"/>
          <p:nvPr>
            <p:ph idx="5" type="subTitle"/>
          </p:nvPr>
        </p:nvSpPr>
        <p:spPr>
          <a:xfrm>
            <a:off x="2628326"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4" name="Google Shape;434;p74"/>
          <p:cNvSpPr txBox="1"/>
          <p:nvPr>
            <p:ph idx="6" type="subTitle"/>
          </p:nvPr>
        </p:nvSpPr>
        <p:spPr>
          <a:xfrm>
            <a:off x="2628326"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5" name="Google Shape;435;p74"/>
          <p:cNvSpPr txBox="1"/>
          <p:nvPr>
            <p:ph idx="7" type="subTitle"/>
          </p:nvPr>
        </p:nvSpPr>
        <p:spPr>
          <a:xfrm>
            <a:off x="5647055"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6" name="Google Shape;436;p74"/>
          <p:cNvSpPr txBox="1"/>
          <p:nvPr>
            <p:ph idx="8" type="subTitle"/>
          </p:nvPr>
        </p:nvSpPr>
        <p:spPr>
          <a:xfrm>
            <a:off x="5647055"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8" name="Shape 438"/>
        <p:cNvGrpSpPr/>
        <p:nvPr/>
      </p:nvGrpSpPr>
      <p:grpSpPr>
        <a:xfrm>
          <a:off x="0" y="0"/>
          <a:ext cx="0" cy="0"/>
          <a:chOff x="0" y="0"/>
          <a:chExt cx="0" cy="0"/>
        </a:xfrm>
      </p:grpSpPr>
      <p:sp>
        <p:nvSpPr>
          <p:cNvPr id="439" name="Google Shape;439;p7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0" name="Google Shape;440;p75"/>
          <p:cNvSpPr txBox="1"/>
          <p:nvPr>
            <p:ph idx="1" type="subTitle"/>
          </p:nvPr>
        </p:nvSpPr>
        <p:spPr>
          <a:xfrm>
            <a:off x="866425" y="1925710"/>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1" name="Google Shape;441;p75"/>
          <p:cNvSpPr txBox="1"/>
          <p:nvPr>
            <p:ph idx="2" type="subTitle"/>
          </p:nvPr>
        </p:nvSpPr>
        <p:spPr>
          <a:xfrm>
            <a:off x="3366848"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2" name="Google Shape;442;p75"/>
          <p:cNvSpPr txBox="1"/>
          <p:nvPr>
            <p:ph idx="3" type="subTitle"/>
          </p:nvPr>
        </p:nvSpPr>
        <p:spPr>
          <a:xfrm>
            <a:off x="866425"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3" name="Google Shape;443;p75"/>
          <p:cNvSpPr txBox="1"/>
          <p:nvPr>
            <p:ph idx="4" type="subTitle"/>
          </p:nvPr>
        </p:nvSpPr>
        <p:spPr>
          <a:xfrm>
            <a:off x="3366848"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4" name="Google Shape;444;p75"/>
          <p:cNvSpPr txBox="1"/>
          <p:nvPr>
            <p:ph idx="5" type="subTitle"/>
          </p:nvPr>
        </p:nvSpPr>
        <p:spPr>
          <a:xfrm>
            <a:off x="5867271"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5" name="Google Shape;445;p75"/>
          <p:cNvSpPr txBox="1"/>
          <p:nvPr>
            <p:ph idx="6" type="subTitle"/>
          </p:nvPr>
        </p:nvSpPr>
        <p:spPr>
          <a:xfrm>
            <a:off x="5867271"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6" name="Google Shape;446;p75"/>
          <p:cNvSpPr txBox="1"/>
          <p:nvPr>
            <p:ph idx="7" type="subTitle"/>
          </p:nvPr>
        </p:nvSpPr>
        <p:spPr>
          <a:xfrm>
            <a:off x="871225" y="161678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7" name="Google Shape;447;p75"/>
          <p:cNvSpPr txBox="1"/>
          <p:nvPr>
            <p:ph idx="8" type="subTitle"/>
          </p:nvPr>
        </p:nvSpPr>
        <p:spPr>
          <a:xfrm>
            <a:off x="3371648"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8" name="Google Shape;448;p75"/>
          <p:cNvSpPr txBox="1"/>
          <p:nvPr>
            <p:ph idx="9" type="subTitle"/>
          </p:nvPr>
        </p:nvSpPr>
        <p:spPr>
          <a:xfrm>
            <a:off x="5872071"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9" name="Google Shape;449;p75"/>
          <p:cNvSpPr txBox="1"/>
          <p:nvPr>
            <p:ph idx="13" type="subTitle"/>
          </p:nvPr>
        </p:nvSpPr>
        <p:spPr>
          <a:xfrm>
            <a:off x="866425" y="2950834"/>
            <a:ext cx="2411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0" name="Google Shape;450;p75"/>
          <p:cNvSpPr txBox="1"/>
          <p:nvPr>
            <p:ph idx="14" type="subTitle"/>
          </p:nvPr>
        </p:nvSpPr>
        <p:spPr>
          <a:xfrm>
            <a:off x="3374048"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1" name="Google Shape;451;p75"/>
          <p:cNvSpPr txBox="1"/>
          <p:nvPr>
            <p:ph idx="15" type="subTitle"/>
          </p:nvPr>
        </p:nvSpPr>
        <p:spPr>
          <a:xfrm>
            <a:off x="5872071"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2" name="Google Shape;45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53" name="Shape 453"/>
        <p:cNvGrpSpPr/>
        <p:nvPr/>
      </p:nvGrpSpPr>
      <p:grpSpPr>
        <a:xfrm>
          <a:off x="0" y="0"/>
          <a:ext cx="0" cy="0"/>
          <a:chOff x="0" y="0"/>
          <a:chExt cx="0" cy="0"/>
        </a:xfrm>
      </p:grpSpPr>
      <p:sp>
        <p:nvSpPr>
          <p:cNvPr id="454" name="Google Shape;454;p76"/>
          <p:cNvSpPr txBox="1"/>
          <p:nvPr>
            <p:ph hasCustomPrompt="1" type="title"/>
          </p:nvPr>
        </p:nvSpPr>
        <p:spPr>
          <a:xfrm>
            <a:off x="5170375" y="3242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5" name="Google Shape;455;p76"/>
          <p:cNvSpPr txBox="1"/>
          <p:nvPr>
            <p:ph idx="1" type="subTitle"/>
          </p:nvPr>
        </p:nvSpPr>
        <p:spPr>
          <a:xfrm>
            <a:off x="5170375" y="3950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6" name="Google Shape;456;p76"/>
          <p:cNvSpPr txBox="1"/>
          <p:nvPr>
            <p:ph hasCustomPrompt="1" idx="2" type="title"/>
          </p:nvPr>
        </p:nvSpPr>
        <p:spPr>
          <a:xfrm>
            <a:off x="5170379" y="20351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7" name="Google Shape;457;p76"/>
          <p:cNvSpPr txBox="1"/>
          <p:nvPr>
            <p:ph idx="3" type="subTitle"/>
          </p:nvPr>
        </p:nvSpPr>
        <p:spPr>
          <a:xfrm>
            <a:off x="5170379" y="27426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8" name="Google Shape;458;p76"/>
          <p:cNvSpPr txBox="1"/>
          <p:nvPr>
            <p:ph hasCustomPrompt="1" idx="4" type="title"/>
          </p:nvPr>
        </p:nvSpPr>
        <p:spPr>
          <a:xfrm>
            <a:off x="5170384" y="827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9" name="Google Shape;459;p76"/>
          <p:cNvSpPr txBox="1"/>
          <p:nvPr>
            <p:ph idx="5" type="subTitle"/>
          </p:nvPr>
        </p:nvSpPr>
        <p:spPr>
          <a:xfrm>
            <a:off x="5170384" y="1535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60" name="Google Shape;460;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61" name="Shape 461"/>
        <p:cNvGrpSpPr/>
        <p:nvPr/>
      </p:nvGrpSpPr>
      <p:grpSpPr>
        <a:xfrm>
          <a:off x="0" y="0"/>
          <a:ext cx="0" cy="0"/>
          <a:chOff x="0" y="0"/>
          <a:chExt cx="0" cy="0"/>
        </a:xfrm>
      </p:grpSpPr>
      <p:sp>
        <p:nvSpPr>
          <p:cNvPr id="462" name="Google Shape;462;p77"/>
          <p:cNvSpPr txBox="1"/>
          <p:nvPr>
            <p:ph type="title"/>
          </p:nvPr>
        </p:nvSpPr>
        <p:spPr>
          <a:xfrm>
            <a:off x="4154575" y="1048762"/>
            <a:ext cx="4276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3" name="Google Shape;463;p77"/>
          <p:cNvSpPr txBox="1"/>
          <p:nvPr>
            <p:ph idx="1" type="subTitle"/>
          </p:nvPr>
        </p:nvSpPr>
        <p:spPr>
          <a:xfrm>
            <a:off x="4154575" y="1904846"/>
            <a:ext cx="4276200" cy="8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4" name="Google Shape;464;p77"/>
          <p:cNvSpPr txBox="1"/>
          <p:nvPr/>
        </p:nvSpPr>
        <p:spPr>
          <a:xfrm>
            <a:off x="4154575" y="3342279"/>
            <a:ext cx="42762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Asap"/>
                <a:ea typeface="Asap"/>
                <a:cs typeface="Asap"/>
                <a:sym typeface="Asap"/>
              </a:rPr>
              <a:t>CREDITS:</a:t>
            </a:r>
            <a:r>
              <a:rPr lang="en" sz="1000">
                <a:solidFill>
                  <a:schemeClr val="dk1"/>
                </a:solidFill>
                <a:latin typeface="Asap"/>
                <a:ea typeface="Asap"/>
                <a:cs typeface="Asap"/>
                <a:sym typeface="Asap"/>
              </a:rPr>
              <a:t> This presentation template was created by </a:t>
            </a:r>
            <a:r>
              <a:rPr b="1" lang="en" sz="1000" u="sng">
                <a:solidFill>
                  <a:schemeClr val="hlink"/>
                </a:solidFill>
                <a:latin typeface="Asap"/>
                <a:ea typeface="Asap"/>
                <a:cs typeface="Asap"/>
                <a:sym typeface="Asap"/>
                <a:hlinkClick r:id="rId2"/>
              </a:rPr>
              <a:t>Slidesgo</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r>
              <a:rPr lang="en" sz="1000" u="sng">
                <a:solidFill>
                  <a:schemeClr val="dk1"/>
                </a:solidFill>
                <a:latin typeface="Asap"/>
                <a:ea typeface="Asap"/>
                <a:cs typeface="Asap"/>
                <a:sym typeface="Asap"/>
              </a:rPr>
              <a:t> </a:t>
            </a:r>
            <a:endParaRPr b="1" sz="1000" u="sng">
              <a:solidFill>
                <a:schemeClr val="dk1"/>
              </a:solidFill>
              <a:latin typeface="Asap"/>
              <a:ea typeface="Asap"/>
              <a:cs typeface="Asap"/>
              <a:sym typeface="Asap"/>
            </a:endParaRPr>
          </a:p>
        </p:txBody>
      </p:sp>
      <p:sp>
        <p:nvSpPr>
          <p:cNvPr id="465" name="Google Shape;46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66" name="Shape 466"/>
        <p:cNvGrpSpPr/>
        <p:nvPr/>
      </p:nvGrpSpPr>
      <p:grpSpPr>
        <a:xfrm>
          <a:off x="0" y="0"/>
          <a:ext cx="0" cy="0"/>
          <a:chOff x="0" y="0"/>
          <a:chExt cx="0" cy="0"/>
        </a:xfrm>
      </p:grpSpPr>
      <p:sp>
        <p:nvSpPr>
          <p:cNvPr id="467" name="Google Shape;467;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8" name="Shape 468"/>
        <p:cNvGrpSpPr/>
        <p:nvPr/>
      </p:nvGrpSpPr>
      <p:grpSpPr>
        <a:xfrm>
          <a:off x="0" y="0"/>
          <a:ext cx="0" cy="0"/>
          <a:chOff x="0" y="0"/>
          <a:chExt cx="0" cy="0"/>
        </a:xfrm>
      </p:grpSpPr>
      <p:sp>
        <p:nvSpPr>
          <p:cNvPr id="469" name="Google Shape;469;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4" name="Shape 474"/>
        <p:cNvGrpSpPr/>
        <p:nvPr/>
      </p:nvGrpSpPr>
      <p:grpSpPr>
        <a:xfrm>
          <a:off x="0" y="0"/>
          <a:ext cx="0" cy="0"/>
          <a:chOff x="0" y="0"/>
          <a:chExt cx="0" cy="0"/>
        </a:xfrm>
      </p:grpSpPr>
      <p:sp>
        <p:nvSpPr>
          <p:cNvPr id="475" name="Google Shape;475;p81"/>
          <p:cNvSpPr txBox="1"/>
          <p:nvPr>
            <p:ph type="ctrTitle"/>
          </p:nvPr>
        </p:nvSpPr>
        <p:spPr>
          <a:xfrm>
            <a:off x="4312300" y="893699"/>
            <a:ext cx="3987900" cy="304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8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76" name="Google Shape;476;p81"/>
          <p:cNvSpPr txBox="1"/>
          <p:nvPr>
            <p:ph idx="1" type="subTitle"/>
          </p:nvPr>
        </p:nvSpPr>
        <p:spPr>
          <a:xfrm>
            <a:off x="4312301" y="3774001"/>
            <a:ext cx="3987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7" name="Shape 477"/>
        <p:cNvGrpSpPr/>
        <p:nvPr/>
      </p:nvGrpSpPr>
      <p:grpSpPr>
        <a:xfrm>
          <a:off x="0" y="0"/>
          <a:ext cx="0" cy="0"/>
          <a:chOff x="0" y="0"/>
          <a:chExt cx="0" cy="0"/>
        </a:xfrm>
      </p:grpSpPr>
      <p:sp>
        <p:nvSpPr>
          <p:cNvPr id="478" name="Google Shape;478;p82"/>
          <p:cNvSpPr txBox="1"/>
          <p:nvPr>
            <p:ph type="title"/>
          </p:nvPr>
        </p:nvSpPr>
        <p:spPr>
          <a:xfrm>
            <a:off x="2998050" y="691900"/>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9" name="Google Shape;479;p82"/>
          <p:cNvSpPr txBox="1"/>
          <p:nvPr>
            <p:ph hasCustomPrompt="1" idx="2" type="title"/>
          </p:nvPr>
        </p:nvSpPr>
        <p:spPr>
          <a:xfrm>
            <a:off x="1762350" y="691900"/>
            <a:ext cx="12357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80" name="Google Shape;48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1" name="Shape 481"/>
        <p:cNvGrpSpPr/>
        <p:nvPr/>
      </p:nvGrpSpPr>
      <p:grpSpPr>
        <a:xfrm>
          <a:off x="0" y="0"/>
          <a:ext cx="0" cy="0"/>
          <a:chOff x="0" y="0"/>
          <a:chExt cx="0" cy="0"/>
        </a:xfrm>
      </p:grpSpPr>
      <p:sp>
        <p:nvSpPr>
          <p:cNvPr id="482" name="Google Shape;482;p8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3" name="Google Shape;483;p83"/>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84" name="Google Shape;484;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5" name="Shape 485"/>
        <p:cNvGrpSpPr/>
        <p:nvPr/>
      </p:nvGrpSpPr>
      <p:grpSpPr>
        <a:xfrm>
          <a:off x="0" y="0"/>
          <a:ext cx="0" cy="0"/>
          <a:chOff x="0" y="0"/>
          <a:chExt cx="0" cy="0"/>
        </a:xfrm>
      </p:grpSpPr>
      <p:sp>
        <p:nvSpPr>
          <p:cNvPr id="486" name="Google Shape;486;p8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7" name="Google Shape;487;p84"/>
          <p:cNvSpPr txBox="1"/>
          <p:nvPr>
            <p:ph idx="1" type="subTitle"/>
          </p:nvPr>
        </p:nvSpPr>
        <p:spPr>
          <a:xfrm>
            <a:off x="3467998"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8" name="Google Shape;488;p84"/>
          <p:cNvSpPr txBox="1"/>
          <p:nvPr>
            <p:ph idx="2" type="subTitle"/>
          </p:nvPr>
        </p:nvSpPr>
        <p:spPr>
          <a:xfrm>
            <a:off x="720000" y="1888159"/>
            <a:ext cx="2595600" cy="157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9" name="Google Shape;489;p84"/>
          <p:cNvSpPr txBox="1"/>
          <p:nvPr>
            <p:ph idx="3" type="subTitle"/>
          </p:nvPr>
        </p:nvSpPr>
        <p:spPr>
          <a:xfrm>
            <a:off x="720000"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0" name="Google Shape;490;p84"/>
          <p:cNvSpPr txBox="1"/>
          <p:nvPr>
            <p:ph idx="4" type="subTitle"/>
          </p:nvPr>
        </p:nvSpPr>
        <p:spPr>
          <a:xfrm>
            <a:off x="3467999" y="1579009"/>
            <a:ext cx="259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1" name="Google Shape;491;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9"/>
          <p:cNvGrpSpPr/>
          <p:nvPr/>
        </p:nvGrpSpPr>
        <p:grpSpPr>
          <a:xfrm>
            <a:off x="830392" y="1191256"/>
            <a:ext cx="745763" cy="45826"/>
            <a:chOff x="4580561" y="2589004"/>
            <a:chExt cx="1064464" cy="25200"/>
          </a:xfrm>
        </p:grpSpPr>
        <p:sp>
          <p:nvSpPr>
            <p:cNvPr id="66" name="Google Shape;66;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9" name="Google Shape;69;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0" name="Google Shape;70;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1" name="Google Shape;71;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2" name="Shape 492"/>
        <p:cNvGrpSpPr/>
        <p:nvPr/>
      </p:nvGrpSpPr>
      <p:grpSpPr>
        <a:xfrm>
          <a:off x="0" y="0"/>
          <a:ext cx="0" cy="0"/>
          <a:chOff x="0" y="0"/>
          <a:chExt cx="0" cy="0"/>
        </a:xfrm>
      </p:grpSpPr>
      <p:sp>
        <p:nvSpPr>
          <p:cNvPr id="493" name="Google Shape;493;p8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5" name="Shape 495"/>
        <p:cNvGrpSpPr/>
        <p:nvPr/>
      </p:nvGrpSpPr>
      <p:grpSpPr>
        <a:xfrm>
          <a:off x="0" y="0"/>
          <a:ext cx="0" cy="0"/>
          <a:chOff x="0" y="0"/>
          <a:chExt cx="0" cy="0"/>
        </a:xfrm>
      </p:grpSpPr>
      <p:sp>
        <p:nvSpPr>
          <p:cNvPr id="496" name="Google Shape;496;p86"/>
          <p:cNvSpPr txBox="1"/>
          <p:nvPr>
            <p:ph type="title"/>
          </p:nvPr>
        </p:nvSpPr>
        <p:spPr>
          <a:xfrm>
            <a:off x="834063" y="1151825"/>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7" name="Google Shape;497;p86"/>
          <p:cNvSpPr txBox="1"/>
          <p:nvPr>
            <p:ph idx="1" type="subTitle"/>
          </p:nvPr>
        </p:nvSpPr>
        <p:spPr>
          <a:xfrm>
            <a:off x="834063" y="1693375"/>
            <a:ext cx="4294800" cy="21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498" name="Google Shape;498;p86"/>
          <p:cNvSpPr/>
          <p:nvPr>
            <p:ph idx="2" type="pic"/>
          </p:nvPr>
        </p:nvSpPr>
        <p:spPr>
          <a:xfrm>
            <a:off x="5522938" y="1151825"/>
            <a:ext cx="2787000" cy="2661000"/>
          </a:xfrm>
          <a:prstGeom prst="rect">
            <a:avLst/>
          </a:prstGeom>
          <a:noFill/>
          <a:ln>
            <a:noFill/>
          </a:ln>
        </p:spPr>
      </p:sp>
      <p:sp>
        <p:nvSpPr>
          <p:cNvPr id="499" name="Google Shape;49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0" name="Shape 500"/>
        <p:cNvGrpSpPr/>
        <p:nvPr/>
      </p:nvGrpSpPr>
      <p:grpSpPr>
        <a:xfrm>
          <a:off x="0" y="0"/>
          <a:ext cx="0" cy="0"/>
          <a:chOff x="0" y="0"/>
          <a:chExt cx="0" cy="0"/>
        </a:xfrm>
      </p:grpSpPr>
      <p:sp>
        <p:nvSpPr>
          <p:cNvPr id="501" name="Google Shape;501;p87"/>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02" name="Google Shape;502;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3" name="Shape 503"/>
        <p:cNvGrpSpPr/>
        <p:nvPr/>
      </p:nvGrpSpPr>
      <p:grpSpPr>
        <a:xfrm>
          <a:off x="0" y="0"/>
          <a:ext cx="0" cy="0"/>
          <a:chOff x="0" y="0"/>
          <a:chExt cx="0" cy="0"/>
        </a:xfrm>
      </p:grpSpPr>
      <p:sp>
        <p:nvSpPr>
          <p:cNvPr id="504" name="Google Shape;504;p88"/>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05" name="Google Shape;505;p88"/>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6" name="Google Shape;50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7" name="Shape 507"/>
        <p:cNvGrpSpPr/>
        <p:nvPr/>
      </p:nvGrpSpPr>
      <p:grpSpPr>
        <a:xfrm>
          <a:off x="0" y="0"/>
          <a:ext cx="0" cy="0"/>
          <a:chOff x="0" y="0"/>
          <a:chExt cx="0" cy="0"/>
        </a:xfrm>
      </p:grpSpPr>
      <p:sp>
        <p:nvSpPr>
          <p:cNvPr id="508" name="Google Shape;508;p89"/>
          <p:cNvSpPr/>
          <p:nvPr>
            <p:ph idx="2" type="pic"/>
          </p:nvPr>
        </p:nvSpPr>
        <p:spPr>
          <a:xfrm>
            <a:off x="-7950" y="0"/>
            <a:ext cx="9144000" cy="5143500"/>
          </a:xfrm>
          <a:prstGeom prst="rect">
            <a:avLst/>
          </a:prstGeom>
          <a:noFill/>
          <a:ln>
            <a:noFill/>
          </a:ln>
        </p:spPr>
      </p:sp>
      <p:sp>
        <p:nvSpPr>
          <p:cNvPr id="509" name="Google Shape;509;p89"/>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10" name="Google Shape;51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1" name="Shape 511"/>
        <p:cNvGrpSpPr/>
        <p:nvPr/>
      </p:nvGrpSpPr>
      <p:grpSpPr>
        <a:xfrm>
          <a:off x="0" y="0"/>
          <a:ext cx="0" cy="0"/>
          <a:chOff x="0" y="0"/>
          <a:chExt cx="0" cy="0"/>
        </a:xfrm>
      </p:grpSpPr>
      <p:sp>
        <p:nvSpPr>
          <p:cNvPr id="512" name="Google Shape;512;p90"/>
          <p:cNvSpPr txBox="1"/>
          <p:nvPr>
            <p:ph hasCustomPrompt="1" type="title"/>
          </p:nvPr>
        </p:nvSpPr>
        <p:spPr>
          <a:xfrm>
            <a:off x="1284000" y="2973628"/>
            <a:ext cx="6576000" cy="109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13" name="Google Shape;513;p90"/>
          <p:cNvSpPr txBox="1"/>
          <p:nvPr>
            <p:ph idx="1" type="subTitle"/>
          </p:nvPr>
        </p:nvSpPr>
        <p:spPr>
          <a:xfrm>
            <a:off x="1284000" y="3946740"/>
            <a:ext cx="6576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4" name="Google Shape;514;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5" name="Shape 515"/>
        <p:cNvGrpSpPr/>
        <p:nvPr/>
      </p:nvGrpSpPr>
      <p:grpSpPr>
        <a:xfrm>
          <a:off x="0" y="0"/>
          <a:ext cx="0" cy="0"/>
          <a:chOff x="0" y="0"/>
          <a:chExt cx="0" cy="0"/>
        </a:xfrm>
      </p:grpSpPr>
      <p:sp>
        <p:nvSpPr>
          <p:cNvPr id="516" name="Google Shape;516;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7" name="Shape 517"/>
        <p:cNvGrpSpPr/>
        <p:nvPr/>
      </p:nvGrpSpPr>
      <p:grpSpPr>
        <a:xfrm>
          <a:off x="0" y="0"/>
          <a:ext cx="0" cy="0"/>
          <a:chOff x="0" y="0"/>
          <a:chExt cx="0" cy="0"/>
        </a:xfrm>
      </p:grpSpPr>
      <p:sp>
        <p:nvSpPr>
          <p:cNvPr id="518" name="Google Shape;518;p9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92"/>
          <p:cNvSpPr txBox="1"/>
          <p:nvPr>
            <p:ph hasCustomPrompt="1" idx="2" type="title"/>
          </p:nvPr>
        </p:nvSpPr>
        <p:spPr>
          <a:xfrm>
            <a:off x="4788619" y="140753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0" name="Google Shape;520;p92"/>
          <p:cNvSpPr txBox="1"/>
          <p:nvPr>
            <p:ph hasCustomPrompt="1" idx="3" type="title"/>
          </p:nvPr>
        </p:nvSpPr>
        <p:spPr>
          <a:xfrm>
            <a:off x="4788619" y="300711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92"/>
          <p:cNvSpPr txBox="1"/>
          <p:nvPr>
            <p:ph hasCustomPrompt="1" idx="4" type="title"/>
          </p:nvPr>
        </p:nvSpPr>
        <p:spPr>
          <a:xfrm>
            <a:off x="4788629" y="194074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92"/>
          <p:cNvSpPr txBox="1"/>
          <p:nvPr>
            <p:ph hasCustomPrompt="1" idx="5" type="title"/>
          </p:nvPr>
        </p:nvSpPr>
        <p:spPr>
          <a:xfrm>
            <a:off x="4788629" y="354029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3" name="Google Shape;523;p92"/>
          <p:cNvSpPr txBox="1"/>
          <p:nvPr>
            <p:ph hasCustomPrompt="1" idx="6" type="title"/>
          </p:nvPr>
        </p:nvSpPr>
        <p:spPr>
          <a:xfrm>
            <a:off x="4788616" y="2473929"/>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4" name="Google Shape;524;p92"/>
          <p:cNvSpPr txBox="1"/>
          <p:nvPr>
            <p:ph hasCustomPrompt="1" idx="7" type="title"/>
          </p:nvPr>
        </p:nvSpPr>
        <p:spPr>
          <a:xfrm>
            <a:off x="4788616" y="4073484"/>
            <a:ext cx="6975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5" name="Google Shape;525;p92"/>
          <p:cNvSpPr txBox="1"/>
          <p:nvPr>
            <p:ph idx="1" type="subTitle"/>
          </p:nvPr>
        </p:nvSpPr>
        <p:spPr>
          <a:xfrm>
            <a:off x="5486089" y="1407553"/>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6" name="Google Shape;526;p92"/>
          <p:cNvSpPr txBox="1"/>
          <p:nvPr>
            <p:ph idx="8" type="subTitle"/>
          </p:nvPr>
        </p:nvSpPr>
        <p:spPr>
          <a:xfrm>
            <a:off x="5486099" y="1940739"/>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7" name="Google Shape;527;p92"/>
          <p:cNvSpPr txBox="1"/>
          <p:nvPr>
            <p:ph idx="9" type="subTitle"/>
          </p:nvPr>
        </p:nvSpPr>
        <p:spPr>
          <a:xfrm>
            <a:off x="5486084" y="2473924"/>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8" name="Google Shape;528;p92"/>
          <p:cNvSpPr txBox="1"/>
          <p:nvPr>
            <p:ph idx="13" type="subTitle"/>
          </p:nvPr>
        </p:nvSpPr>
        <p:spPr>
          <a:xfrm>
            <a:off x="5486089" y="3007110"/>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9" name="Google Shape;529;p92"/>
          <p:cNvSpPr txBox="1"/>
          <p:nvPr>
            <p:ph idx="14" type="subTitle"/>
          </p:nvPr>
        </p:nvSpPr>
        <p:spPr>
          <a:xfrm>
            <a:off x="5486099" y="3540296"/>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0" name="Google Shape;530;p92"/>
          <p:cNvSpPr txBox="1"/>
          <p:nvPr>
            <p:ph idx="15" type="subTitle"/>
          </p:nvPr>
        </p:nvSpPr>
        <p:spPr>
          <a:xfrm>
            <a:off x="5486084" y="4073482"/>
            <a:ext cx="24309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1" name="Google Shape;531;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32" name="Shape 532"/>
        <p:cNvGrpSpPr/>
        <p:nvPr/>
      </p:nvGrpSpPr>
      <p:grpSpPr>
        <a:xfrm>
          <a:off x="0" y="0"/>
          <a:ext cx="0" cy="0"/>
          <a:chOff x="0" y="0"/>
          <a:chExt cx="0" cy="0"/>
        </a:xfrm>
      </p:grpSpPr>
      <p:sp>
        <p:nvSpPr>
          <p:cNvPr id="533" name="Google Shape;53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9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535" name="Shape 535"/>
        <p:cNvGrpSpPr/>
        <p:nvPr/>
      </p:nvGrpSpPr>
      <p:grpSpPr>
        <a:xfrm>
          <a:off x="0" y="0"/>
          <a:ext cx="0" cy="0"/>
          <a:chOff x="0" y="0"/>
          <a:chExt cx="0" cy="0"/>
        </a:xfrm>
      </p:grpSpPr>
      <p:sp>
        <p:nvSpPr>
          <p:cNvPr id="536" name="Google Shape;536;p9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7" name="Google Shape;537;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4" name="Google Shape;74;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38" name="Shape 538"/>
        <p:cNvGrpSpPr/>
        <p:nvPr/>
      </p:nvGrpSpPr>
      <p:grpSpPr>
        <a:xfrm>
          <a:off x="0" y="0"/>
          <a:ext cx="0" cy="0"/>
          <a:chOff x="0" y="0"/>
          <a:chExt cx="0" cy="0"/>
        </a:xfrm>
      </p:grpSpPr>
      <p:sp>
        <p:nvSpPr>
          <p:cNvPr id="539" name="Google Shape;539;p9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0" name="Google Shape;540;p95"/>
          <p:cNvSpPr txBox="1"/>
          <p:nvPr>
            <p:ph idx="1" type="subTitle"/>
          </p:nvPr>
        </p:nvSpPr>
        <p:spPr>
          <a:xfrm>
            <a:off x="713225"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1" name="Google Shape;541;p95"/>
          <p:cNvSpPr txBox="1"/>
          <p:nvPr>
            <p:ph idx="2" type="subTitle"/>
          </p:nvPr>
        </p:nvSpPr>
        <p:spPr>
          <a:xfrm>
            <a:off x="3393553"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2" name="Google Shape;542;p95"/>
          <p:cNvSpPr txBox="1"/>
          <p:nvPr>
            <p:ph idx="3" type="subTitle"/>
          </p:nvPr>
        </p:nvSpPr>
        <p:spPr>
          <a:xfrm>
            <a:off x="6073881" y="1887023"/>
            <a:ext cx="2357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3" name="Google Shape;543;p95"/>
          <p:cNvSpPr txBox="1"/>
          <p:nvPr>
            <p:ph idx="4" type="subTitle"/>
          </p:nvPr>
        </p:nvSpPr>
        <p:spPr>
          <a:xfrm>
            <a:off x="713225"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95"/>
          <p:cNvSpPr txBox="1"/>
          <p:nvPr>
            <p:ph idx="5" type="subTitle"/>
          </p:nvPr>
        </p:nvSpPr>
        <p:spPr>
          <a:xfrm>
            <a:off x="3393553"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5" name="Google Shape;545;p95"/>
          <p:cNvSpPr txBox="1"/>
          <p:nvPr>
            <p:ph idx="6" type="subTitle"/>
          </p:nvPr>
        </p:nvSpPr>
        <p:spPr>
          <a:xfrm>
            <a:off x="6073881" y="1579007"/>
            <a:ext cx="2357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6" name="Google Shape;546;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47" name="Shape 547"/>
        <p:cNvGrpSpPr/>
        <p:nvPr/>
      </p:nvGrpSpPr>
      <p:grpSpPr>
        <a:xfrm>
          <a:off x="0" y="0"/>
          <a:ext cx="0" cy="0"/>
          <a:chOff x="0" y="0"/>
          <a:chExt cx="0" cy="0"/>
        </a:xfrm>
      </p:grpSpPr>
      <p:sp>
        <p:nvSpPr>
          <p:cNvPr id="548" name="Google Shape;548;p9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9" name="Google Shape;549;p96"/>
          <p:cNvSpPr txBox="1"/>
          <p:nvPr>
            <p:ph idx="1" type="subTitle"/>
          </p:nvPr>
        </p:nvSpPr>
        <p:spPr>
          <a:xfrm>
            <a:off x="2628325"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0" name="Google Shape;550;p96"/>
          <p:cNvSpPr txBox="1"/>
          <p:nvPr>
            <p:ph idx="2" type="subTitle"/>
          </p:nvPr>
        </p:nvSpPr>
        <p:spPr>
          <a:xfrm>
            <a:off x="5647080" y="1770577"/>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1" name="Google Shape;551;p96"/>
          <p:cNvSpPr txBox="1"/>
          <p:nvPr>
            <p:ph idx="3" type="subTitle"/>
          </p:nvPr>
        </p:nvSpPr>
        <p:spPr>
          <a:xfrm>
            <a:off x="2628325"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2" name="Google Shape;552;p96"/>
          <p:cNvSpPr txBox="1"/>
          <p:nvPr>
            <p:ph idx="4" type="subTitle"/>
          </p:nvPr>
        </p:nvSpPr>
        <p:spPr>
          <a:xfrm>
            <a:off x="5647080" y="3172775"/>
            <a:ext cx="27837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3" name="Google Shape;553;p96"/>
          <p:cNvSpPr txBox="1"/>
          <p:nvPr>
            <p:ph idx="5" type="subTitle"/>
          </p:nvPr>
        </p:nvSpPr>
        <p:spPr>
          <a:xfrm>
            <a:off x="2628326"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4" name="Google Shape;554;p96"/>
          <p:cNvSpPr txBox="1"/>
          <p:nvPr>
            <p:ph idx="6" type="subTitle"/>
          </p:nvPr>
        </p:nvSpPr>
        <p:spPr>
          <a:xfrm>
            <a:off x="2628326"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5" name="Google Shape;555;p96"/>
          <p:cNvSpPr txBox="1"/>
          <p:nvPr>
            <p:ph idx="7" type="subTitle"/>
          </p:nvPr>
        </p:nvSpPr>
        <p:spPr>
          <a:xfrm>
            <a:off x="5647055" y="1465750"/>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6" name="Google Shape;556;p96"/>
          <p:cNvSpPr txBox="1"/>
          <p:nvPr>
            <p:ph idx="8" type="subTitle"/>
          </p:nvPr>
        </p:nvSpPr>
        <p:spPr>
          <a:xfrm>
            <a:off x="5647055" y="2867973"/>
            <a:ext cx="2783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7" name="Google Shape;55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58" name="Shape 558"/>
        <p:cNvGrpSpPr/>
        <p:nvPr/>
      </p:nvGrpSpPr>
      <p:grpSpPr>
        <a:xfrm>
          <a:off x="0" y="0"/>
          <a:ext cx="0" cy="0"/>
          <a:chOff x="0" y="0"/>
          <a:chExt cx="0" cy="0"/>
        </a:xfrm>
      </p:grpSpPr>
      <p:sp>
        <p:nvSpPr>
          <p:cNvPr id="559" name="Google Shape;559;p9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0" name="Google Shape;560;p97"/>
          <p:cNvSpPr txBox="1"/>
          <p:nvPr>
            <p:ph idx="1" type="subTitle"/>
          </p:nvPr>
        </p:nvSpPr>
        <p:spPr>
          <a:xfrm>
            <a:off x="866425" y="1925710"/>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1" name="Google Shape;561;p97"/>
          <p:cNvSpPr txBox="1"/>
          <p:nvPr>
            <p:ph idx="2" type="subTitle"/>
          </p:nvPr>
        </p:nvSpPr>
        <p:spPr>
          <a:xfrm>
            <a:off x="3366848"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2" name="Google Shape;562;p97"/>
          <p:cNvSpPr txBox="1"/>
          <p:nvPr>
            <p:ph idx="3" type="subTitle"/>
          </p:nvPr>
        </p:nvSpPr>
        <p:spPr>
          <a:xfrm>
            <a:off x="866425"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3" name="Google Shape;563;p97"/>
          <p:cNvSpPr txBox="1"/>
          <p:nvPr>
            <p:ph idx="4" type="subTitle"/>
          </p:nvPr>
        </p:nvSpPr>
        <p:spPr>
          <a:xfrm>
            <a:off x="3366848"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4" name="Google Shape;564;p97"/>
          <p:cNvSpPr txBox="1"/>
          <p:nvPr>
            <p:ph idx="5" type="subTitle"/>
          </p:nvPr>
        </p:nvSpPr>
        <p:spPr>
          <a:xfrm>
            <a:off x="5867271" y="1925718"/>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5" name="Google Shape;565;p97"/>
          <p:cNvSpPr txBox="1"/>
          <p:nvPr>
            <p:ph idx="6" type="subTitle"/>
          </p:nvPr>
        </p:nvSpPr>
        <p:spPr>
          <a:xfrm>
            <a:off x="5867271" y="3262884"/>
            <a:ext cx="2411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6" name="Google Shape;566;p97"/>
          <p:cNvSpPr txBox="1"/>
          <p:nvPr>
            <p:ph idx="7" type="subTitle"/>
          </p:nvPr>
        </p:nvSpPr>
        <p:spPr>
          <a:xfrm>
            <a:off x="871225" y="161678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7" name="Google Shape;567;p97"/>
          <p:cNvSpPr txBox="1"/>
          <p:nvPr>
            <p:ph idx="8" type="subTitle"/>
          </p:nvPr>
        </p:nvSpPr>
        <p:spPr>
          <a:xfrm>
            <a:off x="3371648"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8" name="Google Shape;568;p97"/>
          <p:cNvSpPr txBox="1"/>
          <p:nvPr>
            <p:ph idx="9" type="subTitle"/>
          </p:nvPr>
        </p:nvSpPr>
        <p:spPr>
          <a:xfrm>
            <a:off x="5872071" y="1616790"/>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9" name="Google Shape;569;p97"/>
          <p:cNvSpPr txBox="1"/>
          <p:nvPr>
            <p:ph idx="13" type="subTitle"/>
          </p:nvPr>
        </p:nvSpPr>
        <p:spPr>
          <a:xfrm>
            <a:off x="866425" y="2950834"/>
            <a:ext cx="2411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0" name="Google Shape;570;p97"/>
          <p:cNvSpPr txBox="1"/>
          <p:nvPr>
            <p:ph idx="14" type="subTitle"/>
          </p:nvPr>
        </p:nvSpPr>
        <p:spPr>
          <a:xfrm>
            <a:off x="3374048"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1" name="Google Shape;571;p97"/>
          <p:cNvSpPr txBox="1"/>
          <p:nvPr>
            <p:ph idx="15" type="subTitle"/>
          </p:nvPr>
        </p:nvSpPr>
        <p:spPr>
          <a:xfrm>
            <a:off x="5872071" y="2950834"/>
            <a:ext cx="24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Work Sans"/>
                <a:ea typeface="Work Sans"/>
                <a:cs typeface="Work Sans"/>
                <a:sym typeface="Work Sa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2" name="Google Shape;572;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3" name="Shape 573"/>
        <p:cNvGrpSpPr/>
        <p:nvPr/>
      </p:nvGrpSpPr>
      <p:grpSpPr>
        <a:xfrm>
          <a:off x="0" y="0"/>
          <a:ext cx="0" cy="0"/>
          <a:chOff x="0" y="0"/>
          <a:chExt cx="0" cy="0"/>
        </a:xfrm>
      </p:grpSpPr>
      <p:sp>
        <p:nvSpPr>
          <p:cNvPr id="574" name="Google Shape;574;p98"/>
          <p:cNvSpPr txBox="1"/>
          <p:nvPr>
            <p:ph hasCustomPrompt="1" type="title"/>
          </p:nvPr>
        </p:nvSpPr>
        <p:spPr>
          <a:xfrm>
            <a:off x="5170375" y="3242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5" name="Google Shape;575;p98"/>
          <p:cNvSpPr txBox="1"/>
          <p:nvPr>
            <p:ph idx="1" type="subTitle"/>
          </p:nvPr>
        </p:nvSpPr>
        <p:spPr>
          <a:xfrm>
            <a:off x="5170375" y="3950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76" name="Google Shape;576;p98"/>
          <p:cNvSpPr txBox="1"/>
          <p:nvPr>
            <p:ph hasCustomPrompt="1" idx="2" type="title"/>
          </p:nvPr>
        </p:nvSpPr>
        <p:spPr>
          <a:xfrm>
            <a:off x="5170379" y="20351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7" name="Google Shape;577;p98"/>
          <p:cNvSpPr txBox="1"/>
          <p:nvPr>
            <p:ph idx="3" type="subTitle"/>
          </p:nvPr>
        </p:nvSpPr>
        <p:spPr>
          <a:xfrm>
            <a:off x="5170379" y="27426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78" name="Google Shape;578;p98"/>
          <p:cNvSpPr txBox="1"/>
          <p:nvPr>
            <p:ph hasCustomPrompt="1" idx="4" type="title"/>
          </p:nvPr>
        </p:nvSpPr>
        <p:spPr>
          <a:xfrm>
            <a:off x="5170384" y="827614"/>
            <a:ext cx="3260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9" name="Google Shape;579;p98"/>
          <p:cNvSpPr txBox="1"/>
          <p:nvPr>
            <p:ph idx="5" type="subTitle"/>
          </p:nvPr>
        </p:nvSpPr>
        <p:spPr>
          <a:xfrm>
            <a:off x="5170384" y="1535186"/>
            <a:ext cx="32604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80" name="Google Shape;580;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81" name="Shape 581"/>
        <p:cNvGrpSpPr/>
        <p:nvPr/>
      </p:nvGrpSpPr>
      <p:grpSpPr>
        <a:xfrm>
          <a:off x="0" y="0"/>
          <a:ext cx="0" cy="0"/>
          <a:chOff x="0" y="0"/>
          <a:chExt cx="0" cy="0"/>
        </a:xfrm>
      </p:grpSpPr>
      <p:sp>
        <p:nvSpPr>
          <p:cNvPr id="582" name="Google Shape;582;p99"/>
          <p:cNvSpPr txBox="1"/>
          <p:nvPr>
            <p:ph type="title"/>
          </p:nvPr>
        </p:nvSpPr>
        <p:spPr>
          <a:xfrm>
            <a:off x="4154575" y="1048762"/>
            <a:ext cx="4276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3" name="Google Shape;583;p99"/>
          <p:cNvSpPr txBox="1"/>
          <p:nvPr>
            <p:ph idx="1" type="subTitle"/>
          </p:nvPr>
        </p:nvSpPr>
        <p:spPr>
          <a:xfrm>
            <a:off x="4154575" y="1904846"/>
            <a:ext cx="4276200" cy="8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4" name="Google Shape;584;p99"/>
          <p:cNvSpPr txBox="1"/>
          <p:nvPr/>
        </p:nvSpPr>
        <p:spPr>
          <a:xfrm>
            <a:off x="4154575" y="3342279"/>
            <a:ext cx="42762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Asap"/>
                <a:ea typeface="Asap"/>
                <a:cs typeface="Asap"/>
                <a:sym typeface="Asap"/>
              </a:rPr>
              <a:t>CREDITS:</a:t>
            </a:r>
            <a:r>
              <a:rPr lang="en" sz="1000">
                <a:solidFill>
                  <a:schemeClr val="dk1"/>
                </a:solidFill>
                <a:latin typeface="Asap"/>
                <a:ea typeface="Asap"/>
                <a:cs typeface="Asap"/>
                <a:sym typeface="Asap"/>
              </a:rPr>
              <a:t> This presentation template was created by </a:t>
            </a:r>
            <a:r>
              <a:rPr b="1" lang="en" sz="1000" u="sng">
                <a:solidFill>
                  <a:schemeClr val="hlink"/>
                </a:solidFill>
                <a:latin typeface="Asap"/>
                <a:ea typeface="Asap"/>
                <a:cs typeface="Asap"/>
                <a:sym typeface="Asap"/>
                <a:hlinkClick r:id="rId2"/>
              </a:rPr>
              <a:t>Slidesgo</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r>
              <a:rPr lang="en" sz="1000" u="sng">
                <a:solidFill>
                  <a:schemeClr val="dk1"/>
                </a:solidFill>
                <a:latin typeface="Asap"/>
                <a:ea typeface="Asap"/>
                <a:cs typeface="Asap"/>
                <a:sym typeface="Asap"/>
              </a:rPr>
              <a:t> </a:t>
            </a:r>
            <a:endParaRPr b="1" sz="1000" u="sng">
              <a:solidFill>
                <a:schemeClr val="dk1"/>
              </a:solidFill>
              <a:latin typeface="Asap"/>
              <a:ea typeface="Asap"/>
              <a:cs typeface="Asap"/>
              <a:sym typeface="Asap"/>
            </a:endParaRPr>
          </a:p>
        </p:txBody>
      </p:sp>
      <p:sp>
        <p:nvSpPr>
          <p:cNvPr id="585" name="Google Shape;585;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86" name="Shape 586"/>
        <p:cNvGrpSpPr/>
        <p:nvPr/>
      </p:nvGrpSpPr>
      <p:grpSpPr>
        <a:xfrm>
          <a:off x="0" y="0"/>
          <a:ext cx="0" cy="0"/>
          <a:chOff x="0" y="0"/>
          <a:chExt cx="0" cy="0"/>
        </a:xfrm>
      </p:grpSpPr>
      <p:sp>
        <p:nvSpPr>
          <p:cNvPr id="587" name="Google Shape;587;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88" name="Shape 588"/>
        <p:cNvGrpSpPr/>
        <p:nvPr/>
      </p:nvGrpSpPr>
      <p:grpSpPr>
        <a:xfrm>
          <a:off x="0" y="0"/>
          <a:ext cx="0" cy="0"/>
          <a:chOff x="0" y="0"/>
          <a:chExt cx="0" cy="0"/>
        </a:xfrm>
      </p:grpSpPr>
      <p:sp>
        <p:nvSpPr>
          <p:cNvPr id="589" name="Google Shape;589;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slideLayout" Target="../slideLayouts/slideLayout31.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24" Type="http://schemas.openxmlformats.org/officeDocument/2006/relationships/theme" Target="../theme/theme4.xml"/><Relationship Id="rId12" Type="http://schemas.openxmlformats.org/officeDocument/2006/relationships/slideLayout" Target="../slideLayouts/slideLayout21.xml"/><Relationship Id="rId23" Type="http://schemas.openxmlformats.org/officeDocument/2006/relationships/slideLayout" Target="../slideLayouts/slideLayout3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slideLayout" Target="../slideLayouts/slideLayout54.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23" Type="http://schemas.openxmlformats.org/officeDocument/2006/relationships/theme" Target="../theme/theme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11" Type="http://schemas.openxmlformats.org/officeDocument/2006/relationships/slideLayout" Target="../slideLayouts/slideLayout65.xml"/><Relationship Id="rId22" Type="http://schemas.openxmlformats.org/officeDocument/2006/relationships/theme" Target="../theme/theme6.xml"/><Relationship Id="rId10" Type="http://schemas.openxmlformats.org/officeDocument/2006/relationships/slideLayout" Target="../slideLayouts/slideLayout64.xml"/><Relationship Id="rId21" Type="http://schemas.openxmlformats.org/officeDocument/2006/relationships/slideLayout" Target="../slideLayouts/slideLayout75.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6" Type="http://schemas.openxmlformats.org/officeDocument/2006/relationships/slideLayout" Target="../slideLayouts/slideLayout60.xml"/><Relationship Id="rId18" Type="http://schemas.openxmlformats.org/officeDocument/2006/relationships/slideLayout" Target="../slideLayouts/slideLayout72.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5.xml"/><Relationship Id="rId11" Type="http://schemas.openxmlformats.org/officeDocument/2006/relationships/slideLayout" Target="../slideLayouts/slideLayout86.xml"/><Relationship Id="rId22" Type="http://schemas.openxmlformats.org/officeDocument/2006/relationships/theme" Target="../theme/theme3.xml"/><Relationship Id="rId10" Type="http://schemas.openxmlformats.org/officeDocument/2006/relationships/slideLayout" Target="../slideLayouts/slideLayout85.xml"/><Relationship Id="rId21" Type="http://schemas.openxmlformats.org/officeDocument/2006/relationships/slideLayout" Target="../slideLayouts/slideLayout96.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6" Type="http://schemas.openxmlformats.org/officeDocument/2006/relationships/slideLayout" Target="../slideLayouts/slideLayout81.xml"/><Relationship Id="rId18" Type="http://schemas.openxmlformats.org/officeDocument/2006/relationships/slideLayout" Target="../slideLayouts/slideLayout93.xml"/><Relationship Id="rId7" Type="http://schemas.openxmlformats.org/officeDocument/2006/relationships/slideLayout" Target="../slideLayouts/slideLayout82.xml"/><Relationship Id="rId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 y="4467528"/>
            <a:ext cx="1291676" cy="675975"/>
          </a:xfrm>
          <a:prstGeom prst="rect">
            <a:avLst/>
          </a:prstGeom>
          <a:noFill/>
          <a:ln>
            <a:noFill/>
          </a:ln>
        </p:spPr>
      </p:pic>
      <p:pic>
        <p:nvPicPr>
          <p:cNvPr id="10" name="Google Shape;10;p1"/>
          <p:cNvPicPr preferRelativeResize="0"/>
          <p:nvPr/>
        </p:nvPicPr>
        <p:blipFill>
          <a:blip r:embed="rId2">
            <a:alphaModFix/>
          </a:blip>
          <a:stretch>
            <a:fillRect/>
          </a:stretch>
        </p:blipFill>
        <p:spPr>
          <a:xfrm>
            <a:off x="1291675" y="4639198"/>
            <a:ext cx="332600" cy="332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1pPr>
            <a:lvl2pPr lvl="1"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2pPr>
            <a:lvl3pPr lvl="2"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3pPr>
            <a:lvl4pPr lvl="3"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4pPr>
            <a:lvl5pPr lvl="4"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5pPr>
            <a:lvl6pPr lvl="5"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6pPr>
            <a:lvl7pPr lvl="6"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7pPr>
            <a:lvl8pPr lvl="7"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8pPr>
            <a:lvl9pPr lvl="8"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9pPr>
          </a:lstStyle>
          <a:p/>
        </p:txBody>
      </p:sp>
      <p:sp>
        <p:nvSpPr>
          <p:cNvPr id="86" name="Google Shape;86;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
        <p:nvSpPr>
          <p:cNvPr id="87" name="Google Shape;87;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ap"/>
                <a:ea typeface="Asap"/>
                <a:cs typeface="Asap"/>
                <a:sym typeface="Asap"/>
              </a:defRPr>
            </a:lvl1pPr>
            <a:lvl2pPr lvl="1" algn="r">
              <a:buNone/>
              <a:defRPr sz="1300">
                <a:solidFill>
                  <a:schemeClr val="dk1"/>
                </a:solidFill>
                <a:latin typeface="Asap"/>
                <a:ea typeface="Asap"/>
                <a:cs typeface="Asap"/>
                <a:sym typeface="Asap"/>
              </a:defRPr>
            </a:lvl2pPr>
            <a:lvl3pPr lvl="2" algn="r">
              <a:buNone/>
              <a:defRPr sz="1300">
                <a:solidFill>
                  <a:schemeClr val="dk1"/>
                </a:solidFill>
                <a:latin typeface="Asap"/>
                <a:ea typeface="Asap"/>
                <a:cs typeface="Asap"/>
                <a:sym typeface="Asap"/>
              </a:defRPr>
            </a:lvl3pPr>
            <a:lvl4pPr lvl="3" algn="r">
              <a:buNone/>
              <a:defRPr sz="1300">
                <a:solidFill>
                  <a:schemeClr val="dk1"/>
                </a:solidFill>
                <a:latin typeface="Asap"/>
                <a:ea typeface="Asap"/>
                <a:cs typeface="Asap"/>
                <a:sym typeface="Asap"/>
              </a:defRPr>
            </a:lvl4pPr>
            <a:lvl5pPr lvl="4" algn="r">
              <a:buNone/>
              <a:defRPr sz="1300">
                <a:solidFill>
                  <a:schemeClr val="dk1"/>
                </a:solidFill>
                <a:latin typeface="Asap"/>
                <a:ea typeface="Asap"/>
                <a:cs typeface="Asap"/>
                <a:sym typeface="Asap"/>
              </a:defRPr>
            </a:lvl5pPr>
            <a:lvl6pPr lvl="5" algn="r">
              <a:buNone/>
              <a:defRPr sz="1300">
                <a:solidFill>
                  <a:schemeClr val="dk1"/>
                </a:solidFill>
                <a:latin typeface="Asap"/>
                <a:ea typeface="Asap"/>
                <a:cs typeface="Asap"/>
                <a:sym typeface="Asap"/>
              </a:defRPr>
            </a:lvl6pPr>
            <a:lvl7pPr lvl="6" algn="r">
              <a:buNone/>
              <a:defRPr sz="1300">
                <a:solidFill>
                  <a:schemeClr val="dk1"/>
                </a:solidFill>
                <a:latin typeface="Asap"/>
                <a:ea typeface="Asap"/>
                <a:cs typeface="Asap"/>
                <a:sym typeface="Asap"/>
              </a:defRPr>
            </a:lvl7pPr>
            <a:lvl8pPr lvl="7" algn="r">
              <a:buNone/>
              <a:defRPr sz="1300">
                <a:solidFill>
                  <a:schemeClr val="dk1"/>
                </a:solidFill>
                <a:latin typeface="Asap"/>
                <a:ea typeface="Asap"/>
                <a:cs typeface="Asap"/>
                <a:sym typeface="Asap"/>
              </a:defRPr>
            </a:lvl8pPr>
            <a:lvl9pPr lvl="8" algn="r">
              <a:buNone/>
              <a:defRPr sz="1300">
                <a:solidFill>
                  <a:schemeClr val="dk1"/>
                </a:solidFill>
                <a:latin typeface="Asap"/>
                <a:ea typeface="Asap"/>
                <a:cs typeface="Asap"/>
                <a:sym typeface="Asap"/>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13"/>
          <p:cNvPicPr preferRelativeResize="0"/>
          <p:nvPr/>
        </p:nvPicPr>
        <p:blipFill>
          <a:blip r:embed="rId1">
            <a:alphaModFix/>
          </a:blip>
          <a:stretch>
            <a:fillRect/>
          </a:stretch>
        </p:blipFill>
        <p:spPr>
          <a:xfrm>
            <a:off x="1" y="4467528"/>
            <a:ext cx="1291676" cy="675975"/>
          </a:xfrm>
          <a:prstGeom prst="rect">
            <a:avLst/>
          </a:prstGeom>
          <a:noFill/>
          <a:ln>
            <a:noFill/>
          </a:ln>
        </p:spPr>
      </p:pic>
      <p:pic>
        <p:nvPicPr>
          <p:cNvPr id="89" name="Google Shape;89;p13"/>
          <p:cNvPicPr preferRelativeResize="0"/>
          <p:nvPr/>
        </p:nvPicPr>
        <p:blipFill>
          <a:blip r:embed="rId2">
            <a:alphaModFix/>
          </a:blip>
          <a:stretch>
            <a:fillRect/>
          </a:stretch>
        </p:blipFill>
        <p:spPr>
          <a:xfrm>
            <a:off x="1291675" y="4639198"/>
            <a:ext cx="332600" cy="332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6" name="Shape 206"/>
        <p:cNvGrpSpPr/>
        <p:nvPr/>
      </p:nvGrpSpPr>
      <p:grpSpPr>
        <a:xfrm>
          <a:off x="0" y="0"/>
          <a:ext cx="0" cy="0"/>
          <a:chOff x="0" y="0"/>
          <a:chExt cx="0" cy="0"/>
        </a:xfrm>
      </p:grpSpPr>
      <p:sp>
        <p:nvSpPr>
          <p:cNvPr id="207" name="Google Shape;207;p3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1pPr>
            <a:lvl2pPr lvl="1"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2pPr>
            <a:lvl3pPr lvl="2"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3pPr>
            <a:lvl4pPr lvl="3"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4pPr>
            <a:lvl5pPr lvl="4"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5pPr>
            <a:lvl6pPr lvl="5"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6pPr>
            <a:lvl7pPr lvl="6"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7pPr>
            <a:lvl8pPr lvl="7"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8pPr>
            <a:lvl9pPr lvl="8"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9pPr>
          </a:lstStyle>
          <a:p/>
        </p:txBody>
      </p:sp>
      <p:sp>
        <p:nvSpPr>
          <p:cNvPr id="208" name="Google Shape;208;p3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
        <p:nvSpPr>
          <p:cNvPr id="209" name="Google Shape;209;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ap"/>
                <a:ea typeface="Asap"/>
                <a:cs typeface="Asap"/>
                <a:sym typeface="Asap"/>
              </a:defRPr>
            </a:lvl1pPr>
            <a:lvl2pPr lvl="1" algn="r">
              <a:buNone/>
              <a:defRPr sz="1300">
                <a:solidFill>
                  <a:schemeClr val="dk1"/>
                </a:solidFill>
                <a:latin typeface="Asap"/>
                <a:ea typeface="Asap"/>
                <a:cs typeface="Asap"/>
                <a:sym typeface="Asap"/>
              </a:defRPr>
            </a:lvl2pPr>
            <a:lvl3pPr lvl="2" algn="r">
              <a:buNone/>
              <a:defRPr sz="1300">
                <a:solidFill>
                  <a:schemeClr val="dk1"/>
                </a:solidFill>
                <a:latin typeface="Asap"/>
                <a:ea typeface="Asap"/>
                <a:cs typeface="Asap"/>
                <a:sym typeface="Asap"/>
              </a:defRPr>
            </a:lvl3pPr>
            <a:lvl4pPr lvl="3" algn="r">
              <a:buNone/>
              <a:defRPr sz="1300">
                <a:solidFill>
                  <a:schemeClr val="dk1"/>
                </a:solidFill>
                <a:latin typeface="Asap"/>
                <a:ea typeface="Asap"/>
                <a:cs typeface="Asap"/>
                <a:sym typeface="Asap"/>
              </a:defRPr>
            </a:lvl4pPr>
            <a:lvl5pPr lvl="4" algn="r">
              <a:buNone/>
              <a:defRPr sz="1300">
                <a:solidFill>
                  <a:schemeClr val="dk1"/>
                </a:solidFill>
                <a:latin typeface="Asap"/>
                <a:ea typeface="Asap"/>
                <a:cs typeface="Asap"/>
                <a:sym typeface="Asap"/>
              </a:defRPr>
            </a:lvl5pPr>
            <a:lvl6pPr lvl="5" algn="r">
              <a:buNone/>
              <a:defRPr sz="1300">
                <a:solidFill>
                  <a:schemeClr val="dk1"/>
                </a:solidFill>
                <a:latin typeface="Asap"/>
                <a:ea typeface="Asap"/>
                <a:cs typeface="Asap"/>
                <a:sym typeface="Asap"/>
              </a:defRPr>
            </a:lvl6pPr>
            <a:lvl7pPr lvl="6" algn="r">
              <a:buNone/>
              <a:defRPr sz="1300">
                <a:solidFill>
                  <a:schemeClr val="dk1"/>
                </a:solidFill>
                <a:latin typeface="Asap"/>
                <a:ea typeface="Asap"/>
                <a:cs typeface="Asap"/>
                <a:sym typeface="Asap"/>
              </a:defRPr>
            </a:lvl7pPr>
            <a:lvl8pPr lvl="7" algn="r">
              <a:buNone/>
              <a:defRPr sz="1300">
                <a:solidFill>
                  <a:schemeClr val="dk1"/>
                </a:solidFill>
                <a:latin typeface="Asap"/>
                <a:ea typeface="Asap"/>
                <a:cs typeface="Asap"/>
                <a:sym typeface="Asap"/>
              </a:defRPr>
            </a:lvl8pPr>
            <a:lvl9pPr lvl="8" algn="r">
              <a:buNone/>
              <a:defRPr sz="1300">
                <a:solidFill>
                  <a:schemeClr val="dk1"/>
                </a:solidFill>
                <a:latin typeface="Asap"/>
                <a:ea typeface="Asap"/>
                <a:cs typeface="Asap"/>
                <a:sym typeface="Asap"/>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1" name="Shape 341"/>
        <p:cNvGrpSpPr/>
        <p:nvPr/>
      </p:nvGrpSpPr>
      <p:grpSpPr>
        <a:xfrm>
          <a:off x="0" y="0"/>
          <a:ext cx="0" cy="0"/>
          <a:chOff x="0" y="0"/>
          <a:chExt cx="0" cy="0"/>
        </a:xfrm>
      </p:grpSpPr>
      <p:sp>
        <p:nvSpPr>
          <p:cNvPr id="342" name="Google Shape;342;p5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1pPr>
            <a:lvl2pPr lvl="1"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2pPr>
            <a:lvl3pPr lvl="2"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3pPr>
            <a:lvl4pPr lvl="3"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4pPr>
            <a:lvl5pPr lvl="4"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5pPr>
            <a:lvl6pPr lvl="5"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6pPr>
            <a:lvl7pPr lvl="6"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7pPr>
            <a:lvl8pPr lvl="7"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8pPr>
            <a:lvl9pPr lvl="8"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9pPr>
          </a:lstStyle>
          <a:p/>
        </p:txBody>
      </p:sp>
      <p:sp>
        <p:nvSpPr>
          <p:cNvPr id="343" name="Google Shape;343;p58"/>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
        <p:nvSpPr>
          <p:cNvPr id="344" name="Google Shape;344;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ap"/>
                <a:ea typeface="Asap"/>
                <a:cs typeface="Asap"/>
                <a:sym typeface="Asap"/>
              </a:defRPr>
            </a:lvl1pPr>
            <a:lvl2pPr lvl="1" algn="r">
              <a:buNone/>
              <a:defRPr sz="1300">
                <a:solidFill>
                  <a:schemeClr val="dk1"/>
                </a:solidFill>
                <a:latin typeface="Asap"/>
                <a:ea typeface="Asap"/>
                <a:cs typeface="Asap"/>
                <a:sym typeface="Asap"/>
              </a:defRPr>
            </a:lvl2pPr>
            <a:lvl3pPr lvl="2" algn="r">
              <a:buNone/>
              <a:defRPr sz="1300">
                <a:solidFill>
                  <a:schemeClr val="dk1"/>
                </a:solidFill>
                <a:latin typeface="Asap"/>
                <a:ea typeface="Asap"/>
                <a:cs typeface="Asap"/>
                <a:sym typeface="Asap"/>
              </a:defRPr>
            </a:lvl3pPr>
            <a:lvl4pPr lvl="3" algn="r">
              <a:buNone/>
              <a:defRPr sz="1300">
                <a:solidFill>
                  <a:schemeClr val="dk1"/>
                </a:solidFill>
                <a:latin typeface="Asap"/>
                <a:ea typeface="Asap"/>
                <a:cs typeface="Asap"/>
                <a:sym typeface="Asap"/>
              </a:defRPr>
            </a:lvl4pPr>
            <a:lvl5pPr lvl="4" algn="r">
              <a:buNone/>
              <a:defRPr sz="1300">
                <a:solidFill>
                  <a:schemeClr val="dk1"/>
                </a:solidFill>
                <a:latin typeface="Asap"/>
                <a:ea typeface="Asap"/>
                <a:cs typeface="Asap"/>
                <a:sym typeface="Asap"/>
              </a:defRPr>
            </a:lvl5pPr>
            <a:lvl6pPr lvl="5" algn="r">
              <a:buNone/>
              <a:defRPr sz="1300">
                <a:solidFill>
                  <a:schemeClr val="dk1"/>
                </a:solidFill>
                <a:latin typeface="Asap"/>
                <a:ea typeface="Asap"/>
                <a:cs typeface="Asap"/>
                <a:sym typeface="Asap"/>
              </a:defRPr>
            </a:lvl6pPr>
            <a:lvl7pPr lvl="6" algn="r">
              <a:buNone/>
              <a:defRPr sz="1300">
                <a:solidFill>
                  <a:schemeClr val="dk1"/>
                </a:solidFill>
                <a:latin typeface="Asap"/>
                <a:ea typeface="Asap"/>
                <a:cs typeface="Asap"/>
                <a:sym typeface="Asap"/>
              </a:defRPr>
            </a:lvl7pPr>
            <a:lvl8pPr lvl="7" algn="r">
              <a:buNone/>
              <a:defRPr sz="1300">
                <a:solidFill>
                  <a:schemeClr val="dk1"/>
                </a:solidFill>
                <a:latin typeface="Asap"/>
                <a:ea typeface="Asap"/>
                <a:cs typeface="Asap"/>
                <a:sym typeface="Asap"/>
              </a:defRPr>
            </a:lvl8pPr>
            <a:lvl9pPr lvl="8" algn="r">
              <a:buNone/>
              <a:defRPr sz="1300">
                <a:solidFill>
                  <a:schemeClr val="dk1"/>
                </a:solidFill>
                <a:latin typeface="Asap"/>
                <a:ea typeface="Asap"/>
                <a:cs typeface="Asap"/>
                <a:sym typeface="Asap"/>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0" name="Shape 470"/>
        <p:cNvGrpSpPr/>
        <p:nvPr/>
      </p:nvGrpSpPr>
      <p:grpSpPr>
        <a:xfrm>
          <a:off x="0" y="0"/>
          <a:ext cx="0" cy="0"/>
          <a:chOff x="0" y="0"/>
          <a:chExt cx="0" cy="0"/>
        </a:xfrm>
      </p:grpSpPr>
      <p:sp>
        <p:nvSpPr>
          <p:cNvPr id="471" name="Google Shape;471;p8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1pPr>
            <a:lvl2pPr lvl="1"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2pPr>
            <a:lvl3pPr lvl="2"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3pPr>
            <a:lvl4pPr lvl="3"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4pPr>
            <a:lvl5pPr lvl="4"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5pPr>
            <a:lvl6pPr lvl="5"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6pPr>
            <a:lvl7pPr lvl="6"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7pPr>
            <a:lvl8pPr lvl="7"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8pPr>
            <a:lvl9pPr lvl="8" rtl="0">
              <a:spcBef>
                <a:spcPts val="0"/>
              </a:spcBef>
              <a:spcAft>
                <a:spcPts val="0"/>
              </a:spcAft>
              <a:buClr>
                <a:schemeClr val="dk1"/>
              </a:buClr>
              <a:buSzPts val="3000"/>
              <a:buFont typeface="Work Sans"/>
              <a:buNone/>
              <a:defRPr b="1" sz="3000">
                <a:solidFill>
                  <a:schemeClr val="dk1"/>
                </a:solidFill>
                <a:latin typeface="Work Sans"/>
                <a:ea typeface="Work Sans"/>
                <a:cs typeface="Work Sans"/>
                <a:sym typeface="Work Sans"/>
              </a:defRPr>
            </a:lvl9pPr>
          </a:lstStyle>
          <a:p/>
        </p:txBody>
      </p:sp>
      <p:sp>
        <p:nvSpPr>
          <p:cNvPr id="472" name="Google Shape;472;p8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rtl="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
        <p:nvSpPr>
          <p:cNvPr id="473" name="Google Shape;473;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ap"/>
                <a:ea typeface="Asap"/>
                <a:cs typeface="Asap"/>
                <a:sym typeface="Asap"/>
              </a:defRPr>
            </a:lvl1pPr>
            <a:lvl2pPr lvl="1" algn="r">
              <a:buNone/>
              <a:defRPr sz="1300">
                <a:solidFill>
                  <a:schemeClr val="dk1"/>
                </a:solidFill>
                <a:latin typeface="Asap"/>
                <a:ea typeface="Asap"/>
                <a:cs typeface="Asap"/>
                <a:sym typeface="Asap"/>
              </a:defRPr>
            </a:lvl2pPr>
            <a:lvl3pPr lvl="2" algn="r">
              <a:buNone/>
              <a:defRPr sz="1300">
                <a:solidFill>
                  <a:schemeClr val="dk1"/>
                </a:solidFill>
                <a:latin typeface="Asap"/>
                <a:ea typeface="Asap"/>
                <a:cs typeface="Asap"/>
                <a:sym typeface="Asap"/>
              </a:defRPr>
            </a:lvl3pPr>
            <a:lvl4pPr lvl="3" algn="r">
              <a:buNone/>
              <a:defRPr sz="1300">
                <a:solidFill>
                  <a:schemeClr val="dk1"/>
                </a:solidFill>
                <a:latin typeface="Asap"/>
                <a:ea typeface="Asap"/>
                <a:cs typeface="Asap"/>
                <a:sym typeface="Asap"/>
              </a:defRPr>
            </a:lvl4pPr>
            <a:lvl5pPr lvl="4" algn="r">
              <a:buNone/>
              <a:defRPr sz="1300">
                <a:solidFill>
                  <a:schemeClr val="dk1"/>
                </a:solidFill>
                <a:latin typeface="Asap"/>
                <a:ea typeface="Asap"/>
                <a:cs typeface="Asap"/>
                <a:sym typeface="Asap"/>
              </a:defRPr>
            </a:lvl5pPr>
            <a:lvl6pPr lvl="5" algn="r">
              <a:buNone/>
              <a:defRPr sz="1300">
                <a:solidFill>
                  <a:schemeClr val="dk1"/>
                </a:solidFill>
                <a:latin typeface="Asap"/>
                <a:ea typeface="Asap"/>
                <a:cs typeface="Asap"/>
                <a:sym typeface="Asap"/>
              </a:defRPr>
            </a:lvl6pPr>
            <a:lvl7pPr lvl="6" algn="r">
              <a:buNone/>
              <a:defRPr sz="1300">
                <a:solidFill>
                  <a:schemeClr val="dk1"/>
                </a:solidFill>
                <a:latin typeface="Asap"/>
                <a:ea typeface="Asap"/>
                <a:cs typeface="Asap"/>
                <a:sym typeface="Asap"/>
              </a:defRPr>
            </a:lvl7pPr>
            <a:lvl8pPr lvl="7" algn="r">
              <a:buNone/>
              <a:defRPr sz="1300">
                <a:solidFill>
                  <a:schemeClr val="dk1"/>
                </a:solidFill>
                <a:latin typeface="Asap"/>
                <a:ea typeface="Asap"/>
                <a:cs typeface="Asap"/>
                <a:sym typeface="Asap"/>
              </a:defRPr>
            </a:lvl8pPr>
            <a:lvl9pPr lvl="8" algn="r">
              <a:buNone/>
              <a:defRPr sz="1300">
                <a:solidFill>
                  <a:schemeClr val="dk1"/>
                </a:solidFill>
                <a:latin typeface="Asap"/>
                <a:ea typeface="Asap"/>
                <a:cs typeface="Asap"/>
                <a:sym typeface="Asap"/>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comments" Target="../comments/comment5.xml"/><Relationship Id="rId4" Type="http://schemas.openxmlformats.org/officeDocument/2006/relationships/image" Target="../media/image22.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9.gif"/><Relationship Id="rId4" Type="http://schemas.openxmlformats.org/officeDocument/2006/relationships/hyperlink" Target="https://preventblindness.org/amd-prevalence-vehs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image" Target="../media/image47.gif"/></Relationships>
</file>

<file path=ppt/slides/_rels/slide25.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comments" Target="../comments/comment6.xml"/><Relationship Id="rId4" Type="http://schemas.openxmlformats.org/officeDocument/2006/relationships/image" Target="../media/image33.png"/><Relationship Id="rId9"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 Id="rId3" Type="http://schemas.openxmlformats.org/officeDocument/2006/relationships/comments" Target="../comments/commen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72.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 Id="rId3" Type="http://schemas.openxmlformats.org/officeDocument/2006/relationships/image" Target="../media/image51.jpg"/><Relationship Id="rId4" Type="http://schemas.openxmlformats.org/officeDocument/2006/relationships/image" Target="../media/image52.jpg"/><Relationship Id="rId5"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7.xml"/><Relationship Id="rId3" Type="http://schemas.openxmlformats.org/officeDocument/2006/relationships/hyperlink" Target="https://arxiv.org/pdf/1908.05376.pdf" TargetMode="Externa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 Id="rId3" Type="http://schemas.openxmlformats.org/officeDocument/2006/relationships/image" Target="../media/image61.jpg"/><Relationship Id="rId4" Type="http://schemas.openxmlformats.org/officeDocument/2006/relationships/image" Target="../media/image59.jpg"/><Relationship Id="rId5" Type="http://schemas.openxmlformats.org/officeDocument/2006/relationships/image" Target="../media/image5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62.png"/><Relationship Id="rId8"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8.png"/></Relationships>
</file>

<file path=ppt/slides/_rels/slide50.xml.rels><?xml version="1.0" encoding="UTF-8" standalone="yes"?><Relationships xmlns="http://schemas.openxmlformats.org/package/2006/relationships"><Relationship Id="rId10" Type="http://schemas.openxmlformats.org/officeDocument/2006/relationships/image" Target="../media/image76.png"/><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68.png"/><Relationship Id="rId5" Type="http://schemas.openxmlformats.org/officeDocument/2006/relationships/image" Target="../media/image49.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4.xml"/><Relationship Id="rId3" Type="http://schemas.openxmlformats.org/officeDocument/2006/relationships/image" Target="../media/image5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7.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2"/>
          <p:cNvSpPr txBox="1"/>
          <p:nvPr>
            <p:ph type="ctrTitle"/>
          </p:nvPr>
        </p:nvSpPr>
        <p:spPr>
          <a:xfrm>
            <a:off x="4312300" y="591450"/>
            <a:ext cx="4265700" cy="30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ato"/>
                <a:ea typeface="Lato"/>
                <a:cs typeface="Lato"/>
                <a:sym typeface="Lato"/>
              </a:rPr>
              <a:t>Leveraging</a:t>
            </a:r>
            <a:r>
              <a:rPr lang="en" sz="3000">
                <a:latin typeface="Lato"/>
                <a:ea typeface="Lato"/>
                <a:cs typeface="Lato"/>
                <a:sym typeface="Lato"/>
              </a:rPr>
              <a:t> ML Solutions to Identify Genomic</a:t>
            </a:r>
            <a:r>
              <a:rPr lang="en" sz="3000">
                <a:latin typeface="Lato"/>
                <a:ea typeface="Lato"/>
                <a:cs typeface="Lato"/>
                <a:sym typeface="Lato"/>
              </a:rPr>
              <a:t> Signatures in AMD</a:t>
            </a:r>
            <a:endParaRPr b="0" sz="2200">
              <a:latin typeface="Lato"/>
              <a:ea typeface="Lato"/>
              <a:cs typeface="Lato"/>
              <a:sym typeface="Lato"/>
            </a:endParaRPr>
          </a:p>
        </p:txBody>
      </p:sp>
      <p:pic>
        <p:nvPicPr>
          <p:cNvPr id="595" name="Google Shape;595;p102"/>
          <p:cNvPicPr preferRelativeResize="0"/>
          <p:nvPr/>
        </p:nvPicPr>
        <p:blipFill>
          <a:blip r:embed="rId3">
            <a:alphaModFix/>
          </a:blip>
          <a:stretch>
            <a:fillRect/>
          </a:stretch>
        </p:blipFill>
        <p:spPr>
          <a:xfrm flipH="1">
            <a:off x="304800" y="1299613"/>
            <a:ext cx="4007501" cy="2234376"/>
          </a:xfrm>
          <a:prstGeom prst="rect">
            <a:avLst/>
          </a:prstGeom>
          <a:noFill/>
          <a:ln>
            <a:noFill/>
          </a:ln>
        </p:spPr>
      </p:pic>
      <p:sp>
        <p:nvSpPr>
          <p:cNvPr id="596" name="Google Shape;596;p102"/>
          <p:cNvSpPr/>
          <p:nvPr/>
        </p:nvSpPr>
        <p:spPr>
          <a:xfrm>
            <a:off x="4236800" y="2960475"/>
            <a:ext cx="1266300" cy="347400"/>
          </a:xfrm>
          <a:prstGeom prst="flowChartAlternateProcess">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Sponsor</a:t>
            </a:r>
            <a:endParaRPr sz="1800">
              <a:latin typeface="Lato"/>
              <a:ea typeface="Lato"/>
              <a:cs typeface="Lato"/>
              <a:sym typeface="Lato"/>
            </a:endParaRPr>
          </a:p>
        </p:txBody>
      </p:sp>
      <p:sp>
        <p:nvSpPr>
          <p:cNvPr id="597" name="Google Shape;597;p102"/>
          <p:cNvSpPr txBox="1"/>
          <p:nvPr/>
        </p:nvSpPr>
        <p:spPr>
          <a:xfrm>
            <a:off x="5607700" y="2903325"/>
            <a:ext cx="27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Lato"/>
                <a:ea typeface="Lato"/>
                <a:cs typeface="Lato"/>
                <a:sym typeface="Lato"/>
              </a:rPr>
              <a:t>Dr. Rinki Ratnapriya</a:t>
            </a:r>
            <a:endParaRPr sz="1800">
              <a:latin typeface="Lato"/>
              <a:ea typeface="Lato"/>
              <a:cs typeface="Lato"/>
              <a:sym typeface="Lato"/>
            </a:endParaRPr>
          </a:p>
        </p:txBody>
      </p:sp>
      <p:sp>
        <p:nvSpPr>
          <p:cNvPr id="598" name="Google Shape;598;p102"/>
          <p:cNvSpPr/>
          <p:nvPr/>
        </p:nvSpPr>
        <p:spPr>
          <a:xfrm>
            <a:off x="4236800" y="3487800"/>
            <a:ext cx="1266300" cy="347400"/>
          </a:xfrm>
          <a:prstGeom prst="flowChartAlternateProcess">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Mentor</a:t>
            </a:r>
            <a:endParaRPr sz="1800">
              <a:latin typeface="Lato"/>
              <a:ea typeface="Lato"/>
              <a:cs typeface="Lato"/>
              <a:sym typeface="Lato"/>
            </a:endParaRPr>
          </a:p>
        </p:txBody>
      </p:sp>
      <p:sp>
        <p:nvSpPr>
          <p:cNvPr id="599" name="Google Shape;599;p102"/>
          <p:cNvSpPr txBox="1"/>
          <p:nvPr/>
        </p:nvSpPr>
        <p:spPr>
          <a:xfrm>
            <a:off x="5648950" y="3430650"/>
            <a:ext cx="27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Lato"/>
                <a:ea typeface="Lato"/>
                <a:cs typeface="Lato"/>
                <a:sym typeface="Lato"/>
              </a:rPr>
              <a:t>Maryam Khalid</a:t>
            </a:r>
            <a:endParaRPr sz="1800">
              <a:latin typeface="Lato"/>
              <a:ea typeface="Lato"/>
              <a:cs typeface="Lato"/>
              <a:sym typeface="Lato"/>
            </a:endParaRPr>
          </a:p>
        </p:txBody>
      </p:sp>
      <p:sp>
        <p:nvSpPr>
          <p:cNvPr id="600" name="Google Shape;600;p102"/>
          <p:cNvSpPr/>
          <p:nvPr/>
        </p:nvSpPr>
        <p:spPr>
          <a:xfrm>
            <a:off x="4236800" y="4015125"/>
            <a:ext cx="1266300" cy="347400"/>
          </a:xfrm>
          <a:prstGeom prst="flowChartAlternateProcess">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Team</a:t>
            </a:r>
            <a:endParaRPr sz="1800">
              <a:latin typeface="Lato"/>
              <a:ea typeface="Lato"/>
              <a:cs typeface="Lato"/>
              <a:sym typeface="Lato"/>
            </a:endParaRPr>
          </a:p>
        </p:txBody>
      </p:sp>
      <p:sp>
        <p:nvSpPr>
          <p:cNvPr id="601" name="Google Shape;601;p102"/>
          <p:cNvSpPr txBox="1"/>
          <p:nvPr/>
        </p:nvSpPr>
        <p:spPr>
          <a:xfrm>
            <a:off x="5648950" y="3957975"/>
            <a:ext cx="309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Duy Ha, Patrick Yee, </a:t>
            </a:r>
            <a:r>
              <a:rPr lang="en">
                <a:solidFill>
                  <a:srgbClr val="1D1C1D"/>
                </a:solidFill>
                <a:highlight>
                  <a:srgbClr val="FFFFFF"/>
                </a:highlight>
                <a:latin typeface="Lato"/>
                <a:ea typeface="Lato"/>
                <a:cs typeface="Lato"/>
                <a:sym typeface="Lato"/>
              </a:rPr>
              <a:t>Sujitha Ravichandran, Qingxin Yuan, Wanying </a:t>
            </a:r>
            <a:r>
              <a:rPr lang="en">
                <a:solidFill>
                  <a:srgbClr val="1D1C1D"/>
                </a:solidFill>
                <a:highlight>
                  <a:srgbClr val="FFFFFF"/>
                </a:highlight>
                <a:latin typeface="Lato"/>
                <a:ea typeface="Lato"/>
                <a:cs typeface="Lato"/>
                <a:sym typeface="Lato"/>
              </a:rPr>
              <a:t>Xu</a:t>
            </a:r>
            <a:r>
              <a:rPr lang="en">
                <a:solidFill>
                  <a:srgbClr val="1D1C1D"/>
                </a:solidFill>
                <a:highlight>
                  <a:srgbClr val="FFFFFF"/>
                </a:highlight>
                <a:latin typeface="Lato"/>
                <a:ea typeface="Lato"/>
                <a:cs typeface="Lato"/>
                <a:sym typeface="Lato"/>
              </a:rPr>
              <a:t>, Tian Xia</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4. Modeling</a:t>
            </a:r>
            <a:endParaRPr>
              <a:latin typeface="Lato"/>
              <a:ea typeface="Lato"/>
              <a:cs typeface="Lato"/>
              <a:sym typeface="Lato"/>
            </a:endParaRPr>
          </a:p>
        </p:txBody>
      </p:sp>
      <p:sp>
        <p:nvSpPr>
          <p:cNvPr id="715" name="Google Shape;715;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6" name="Google Shape;716;p111"/>
          <p:cNvPicPr preferRelativeResize="0"/>
          <p:nvPr/>
        </p:nvPicPr>
        <p:blipFill>
          <a:blip r:embed="rId3">
            <a:alphaModFix/>
          </a:blip>
          <a:stretch>
            <a:fillRect/>
          </a:stretch>
        </p:blipFill>
        <p:spPr>
          <a:xfrm>
            <a:off x="719989" y="1503975"/>
            <a:ext cx="1302216" cy="1124208"/>
          </a:xfrm>
          <a:prstGeom prst="rect">
            <a:avLst/>
          </a:prstGeom>
          <a:noFill/>
          <a:ln>
            <a:noFill/>
          </a:ln>
        </p:spPr>
      </p:pic>
      <p:sp>
        <p:nvSpPr>
          <p:cNvPr id="717" name="Google Shape;717;p111"/>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718" name="Google Shape;718;p111"/>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719" name="Google Shape;719;p111"/>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
        <p:nvSpPr>
          <p:cNvPr id="720" name="Google Shape;720;p111"/>
          <p:cNvSpPr/>
          <p:nvPr/>
        </p:nvSpPr>
        <p:spPr>
          <a:xfrm rot="5400000">
            <a:off x="1265475" y="315420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21" name="Google Shape;721;p111"/>
          <p:cNvPicPr preferRelativeResize="0"/>
          <p:nvPr/>
        </p:nvPicPr>
        <p:blipFill rotWithShape="1">
          <a:blip r:embed="rId4">
            <a:alphaModFix/>
          </a:blip>
          <a:srcRect b="26112" l="0" r="51300" t="0"/>
          <a:stretch/>
        </p:blipFill>
        <p:spPr>
          <a:xfrm>
            <a:off x="2022205" y="3124794"/>
            <a:ext cx="1216186" cy="949510"/>
          </a:xfrm>
          <a:prstGeom prst="rect">
            <a:avLst/>
          </a:prstGeom>
          <a:noFill/>
          <a:ln>
            <a:noFill/>
          </a:ln>
        </p:spPr>
      </p:pic>
      <p:sp>
        <p:nvSpPr>
          <p:cNvPr id="722" name="Google Shape;722;p111"/>
          <p:cNvSpPr txBox="1"/>
          <p:nvPr/>
        </p:nvSpPr>
        <p:spPr>
          <a:xfrm>
            <a:off x="2901000" y="3322500"/>
            <a:ext cx="18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A1A1A"/>
                </a:solidFill>
                <a:latin typeface="Lato"/>
                <a:ea typeface="Lato"/>
                <a:cs typeface="Lato"/>
                <a:sym typeface="Lato"/>
              </a:rPr>
              <a:t>Ranked list of 652 Genes</a:t>
            </a:r>
            <a:endParaRPr b="1" sz="1200">
              <a:solidFill>
                <a:srgbClr val="1A1A1A"/>
              </a:solidFill>
              <a:latin typeface="Lato"/>
              <a:ea typeface="Lato"/>
              <a:cs typeface="Lato"/>
              <a:sym typeface="Lato"/>
            </a:endParaRPr>
          </a:p>
        </p:txBody>
      </p:sp>
      <p:sp>
        <p:nvSpPr>
          <p:cNvPr id="723" name="Google Shape;723;p111"/>
          <p:cNvSpPr/>
          <p:nvPr/>
        </p:nvSpPr>
        <p:spPr>
          <a:xfrm>
            <a:off x="4577450" y="323855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24" name="Google Shape;724;p111"/>
          <p:cNvPicPr preferRelativeResize="0"/>
          <p:nvPr/>
        </p:nvPicPr>
        <p:blipFill rotWithShape="1">
          <a:blip r:embed="rId5">
            <a:alphaModFix/>
          </a:blip>
          <a:srcRect b="45218" l="13645" r="20399" t="7831"/>
          <a:stretch/>
        </p:blipFill>
        <p:spPr>
          <a:xfrm>
            <a:off x="4495800" y="2213475"/>
            <a:ext cx="1006925" cy="572700"/>
          </a:xfrm>
          <a:prstGeom prst="rect">
            <a:avLst/>
          </a:prstGeom>
          <a:noFill/>
          <a:ln>
            <a:noFill/>
          </a:ln>
        </p:spPr>
      </p:pic>
      <p:sp>
        <p:nvSpPr>
          <p:cNvPr id="725" name="Google Shape;725;p111"/>
          <p:cNvSpPr txBox="1"/>
          <p:nvPr/>
        </p:nvSpPr>
        <p:spPr>
          <a:xfrm>
            <a:off x="4098374" y="2749050"/>
            <a:ext cx="169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Top </a:t>
            </a:r>
            <a:r>
              <a:rPr i="1" lang="en" sz="1200">
                <a:solidFill>
                  <a:srgbClr val="990000"/>
                </a:solidFill>
                <a:latin typeface="Lato"/>
                <a:ea typeface="Lato"/>
                <a:cs typeface="Lato"/>
                <a:sym typeface="Lato"/>
              </a:rPr>
              <a:t>k</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Elbow plots</a:t>
            </a:r>
            <a:endParaRPr sz="1200">
              <a:solidFill>
                <a:schemeClr val="dk1"/>
              </a:solidFill>
              <a:latin typeface="Lato"/>
              <a:ea typeface="Lato"/>
              <a:cs typeface="Lato"/>
              <a:sym typeface="Lato"/>
            </a:endParaRPr>
          </a:p>
        </p:txBody>
      </p:sp>
      <p:sp>
        <p:nvSpPr>
          <p:cNvPr id="726" name="Google Shape;726;p111"/>
          <p:cNvSpPr txBox="1"/>
          <p:nvPr/>
        </p:nvSpPr>
        <p:spPr>
          <a:xfrm>
            <a:off x="4495863" y="2032700"/>
            <a:ext cx="100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25 </a:t>
            </a:r>
            <a:r>
              <a:rPr b="1" lang="en" sz="1200">
                <a:solidFill>
                  <a:schemeClr val="dk2"/>
                </a:solidFill>
                <a:latin typeface="Lato"/>
                <a:ea typeface="Lato"/>
                <a:cs typeface="Lato"/>
                <a:sym typeface="Lato"/>
              </a:rPr>
              <a:t>Genes</a:t>
            </a:r>
            <a:endParaRPr b="1" sz="1200">
              <a:solidFill>
                <a:schemeClr val="dk2"/>
              </a:solidFill>
              <a:latin typeface="Lato"/>
              <a:ea typeface="Lato"/>
              <a:cs typeface="Lato"/>
              <a:sym typeface="Lato"/>
            </a:endParaRPr>
          </a:p>
        </p:txBody>
      </p:sp>
      <p:sp>
        <p:nvSpPr>
          <p:cNvPr id="727" name="Google Shape;727;p111"/>
          <p:cNvSpPr/>
          <p:nvPr/>
        </p:nvSpPr>
        <p:spPr>
          <a:xfrm flipH="1" rot="5400000">
            <a:off x="4881225" y="1531725"/>
            <a:ext cx="548700" cy="493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28" name="Google Shape;728;p111"/>
          <p:cNvPicPr preferRelativeResize="0"/>
          <p:nvPr/>
        </p:nvPicPr>
        <p:blipFill>
          <a:blip r:embed="rId6">
            <a:alphaModFix/>
          </a:blip>
          <a:stretch>
            <a:fillRect/>
          </a:stretch>
        </p:blipFill>
        <p:spPr>
          <a:xfrm>
            <a:off x="5508050" y="1241875"/>
            <a:ext cx="1216200" cy="810800"/>
          </a:xfrm>
          <a:prstGeom prst="rect">
            <a:avLst/>
          </a:prstGeom>
          <a:noFill/>
          <a:ln>
            <a:noFill/>
          </a:ln>
        </p:spPr>
      </p:pic>
      <p:sp>
        <p:nvSpPr>
          <p:cNvPr id="729" name="Google Shape;729;p111"/>
          <p:cNvSpPr txBox="1"/>
          <p:nvPr/>
        </p:nvSpPr>
        <p:spPr>
          <a:xfrm>
            <a:off x="5133500" y="770475"/>
            <a:ext cx="1965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Modeling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XGB, RF, Neural Networks</a:t>
            </a:r>
            <a:endParaRPr sz="1200">
              <a:solidFill>
                <a:schemeClr val="dk1"/>
              </a:solidFill>
              <a:latin typeface="Lato"/>
              <a:ea typeface="Lato"/>
              <a:cs typeface="Lato"/>
              <a:sym typeface="Lato"/>
            </a:endParaRPr>
          </a:p>
        </p:txBody>
      </p:sp>
      <p:sp>
        <p:nvSpPr>
          <p:cNvPr id="730" name="Google Shape;730;p111"/>
          <p:cNvSpPr txBox="1"/>
          <p:nvPr/>
        </p:nvSpPr>
        <p:spPr>
          <a:xfrm>
            <a:off x="6580014" y="1448996"/>
            <a:ext cx="169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&gt; 95% AUC on test set</a:t>
            </a:r>
            <a:endParaRPr b="1" sz="1200">
              <a:solidFill>
                <a:schemeClr val="dk2"/>
              </a:solidFill>
              <a:latin typeface="Lato"/>
              <a:ea typeface="Lato"/>
              <a:cs typeface="Lato"/>
              <a:sym typeface="Lato"/>
            </a:endParaRPr>
          </a:p>
        </p:txBody>
      </p:sp>
      <p:sp>
        <p:nvSpPr>
          <p:cNvPr id="731" name="Google Shape;731;p111"/>
          <p:cNvSpPr/>
          <p:nvPr/>
        </p:nvSpPr>
        <p:spPr>
          <a:xfrm flipH="1" rot="10800000">
            <a:off x="5798175" y="2605809"/>
            <a:ext cx="531900" cy="668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732" name="Google Shape;732;p111"/>
          <p:cNvSpPr txBox="1"/>
          <p:nvPr/>
        </p:nvSpPr>
        <p:spPr>
          <a:xfrm>
            <a:off x="5196425" y="3345626"/>
            <a:ext cx="2066100" cy="5541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Lato"/>
                <a:ea typeface="Lato"/>
                <a:cs typeface="Lato"/>
                <a:sym typeface="Lato"/>
              </a:rPr>
              <a:t>Deliverable #1:</a:t>
            </a:r>
            <a:endParaRPr b="1" sz="1200">
              <a:solidFill>
                <a:srgbClr val="38761D"/>
              </a:solidFill>
              <a:latin typeface="Lato"/>
              <a:ea typeface="Lato"/>
              <a:cs typeface="Lato"/>
              <a:sym typeface="Lato"/>
            </a:endParaRPr>
          </a:p>
          <a:p>
            <a:pPr indent="0" lvl="0" marL="0" rtl="0" algn="ctr">
              <a:spcBef>
                <a:spcPts val="0"/>
              </a:spcBef>
              <a:spcAft>
                <a:spcPts val="0"/>
              </a:spcAft>
              <a:buNone/>
            </a:pPr>
            <a:r>
              <a:rPr b="1" lang="en" sz="1200">
                <a:solidFill>
                  <a:srgbClr val="38761D"/>
                </a:solidFill>
                <a:latin typeface="Lato"/>
                <a:ea typeface="Lato"/>
                <a:cs typeface="Lato"/>
                <a:sym typeface="Lato"/>
              </a:rPr>
              <a:t>Final list of selected genes</a:t>
            </a:r>
            <a:endParaRPr b="1" sz="1200">
              <a:solidFill>
                <a:srgbClr val="38761D"/>
              </a:solidFill>
              <a:latin typeface="Lato"/>
              <a:ea typeface="Lato"/>
              <a:cs typeface="Lato"/>
              <a:sym typeface="Lato"/>
            </a:endParaRPr>
          </a:p>
        </p:txBody>
      </p:sp>
      <p:sp>
        <p:nvSpPr>
          <p:cNvPr id="733" name="Google Shape;733;p111"/>
          <p:cNvSpPr txBox="1"/>
          <p:nvPr/>
        </p:nvSpPr>
        <p:spPr>
          <a:xfrm>
            <a:off x="1698100" y="4034050"/>
            <a:ext cx="2272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Gene ranking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PCA, MRMR, Random Forest</a:t>
            </a:r>
            <a:endParaRPr sz="1200">
              <a:solidFill>
                <a:schemeClr val="dk1"/>
              </a:solidFill>
              <a:latin typeface="Lato"/>
              <a:ea typeface="Lato"/>
              <a:cs typeface="Lato"/>
              <a:sym typeface="Lato"/>
            </a:endParaRPr>
          </a:p>
        </p:txBody>
      </p:sp>
      <p:pic>
        <p:nvPicPr>
          <p:cNvPr id="734" name="Google Shape;734;p111"/>
          <p:cNvPicPr preferRelativeResize="0"/>
          <p:nvPr/>
        </p:nvPicPr>
        <p:blipFill rotWithShape="1">
          <a:blip r:embed="rId7">
            <a:alphaModFix/>
          </a:blip>
          <a:srcRect b="17948" l="13968" r="3277" t="8791"/>
          <a:stretch/>
        </p:blipFill>
        <p:spPr>
          <a:xfrm>
            <a:off x="4443663" y="2326800"/>
            <a:ext cx="1111198" cy="48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1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5. Interpretation</a:t>
            </a:r>
            <a:endParaRPr>
              <a:latin typeface="Lato"/>
              <a:ea typeface="Lato"/>
              <a:cs typeface="Lato"/>
              <a:sym typeface="Lato"/>
            </a:endParaRPr>
          </a:p>
        </p:txBody>
      </p:sp>
      <p:sp>
        <p:nvSpPr>
          <p:cNvPr id="740" name="Google Shape;740;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1" name="Google Shape;741;p112"/>
          <p:cNvPicPr preferRelativeResize="0"/>
          <p:nvPr/>
        </p:nvPicPr>
        <p:blipFill>
          <a:blip r:embed="rId4">
            <a:alphaModFix/>
          </a:blip>
          <a:stretch>
            <a:fillRect/>
          </a:stretch>
        </p:blipFill>
        <p:spPr>
          <a:xfrm>
            <a:off x="719989" y="1503975"/>
            <a:ext cx="1302216" cy="1124208"/>
          </a:xfrm>
          <a:prstGeom prst="rect">
            <a:avLst/>
          </a:prstGeom>
          <a:noFill/>
          <a:ln>
            <a:noFill/>
          </a:ln>
        </p:spPr>
      </p:pic>
      <p:sp>
        <p:nvSpPr>
          <p:cNvPr id="742" name="Google Shape;742;p112"/>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743" name="Google Shape;743;p112"/>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744" name="Google Shape;744;p112"/>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
        <p:nvSpPr>
          <p:cNvPr id="745" name="Google Shape;745;p112"/>
          <p:cNvSpPr/>
          <p:nvPr/>
        </p:nvSpPr>
        <p:spPr>
          <a:xfrm rot="5400000">
            <a:off x="1265475" y="315420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46" name="Google Shape;746;p112"/>
          <p:cNvPicPr preferRelativeResize="0"/>
          <p:nvPr/>
        </p:nvPicPr>
        <p:blipFill rotWithShape="1">
          <a:blip r:embed="rId5">
            <a:alphaModFix/>
          </a:blip>
          <a:srcRect b="26112" l="0" r="51300" t="0"/>
          <a:stretch/>
        </p:blipFill>
        <p:spPr>
          <a:xfrm>
            <a:off x="2022205" y="3124794"/>
            <a:ext cx="1216186" cy="949510"/>
          </a:xfrm>
          <a:prstGeom prst="rect">
            <a:avLst/>
          </a:prstGeom>
          <a:noFill/>
          <a:ln>
            <a:noFill/>
          </a:ln>
        </p:spPr>
      </p:pic>
      <p:sp>
        <p:nvSpPr>
          <p:cNvPr id="747" name="Google Shape;747;p112"/>
          <p:cNvSpPr txBox="1"/>
          <p:nvPr/>
        </p:nvSpPr>
        <p:spPr>
          <a:xfrm>
            <a:off x="2901000" y="3322500"/>
            <a:ext cx="18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A1A1A"/>
                </a:solidFill>
                <a:latin typeface="Lato"/>
                <a:ea typeface="Lato"/>
                <a:cs typeface="Lato"/>
                <a:sym typeface="Lato"/>
              </a:rPr>
              <a:t>Ranked list of 652 Genes</a:t>
            </a:r>
            <a:endParaRPr b="1" sz="1200">
              <a:solidFill>
                <a:srgbClr val="1A1A1A"/>
              </a:solidFill>
              <a:latin typeface="Lato"/>
              <a:ea typeface="Lato"/>
              <a:cs typeface="Lato"/>
              <a:sym typeface="Lato"/>
            </a:endParaRPr>
          </a:p>
        </p:txBody>
      </p:sp>
      <p:sp>
        <p:nvSpPr>
          <p:cNvPr id="748" name="Google Shape;748;p112"/>
          <p:cNvSpPr/>
          <p:nvPr/>
        </p:nvSpPr>
        <p:spPr>
          <a:xfrm>
            <a:off x="4577450" y="323855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49" name="Google Shape;749;p112"/>
          <p:cNvPicPr preferRelativeResize="0"/>
          <p:nvPr/>
        </p:nvPicPr>
        <p:blipFill rotWithShape="1">
          <a:blip r:embed="rId6">
            <a:alphaModFix/>
          </a:blip>
          <a:srcRect b="45218" l="13645" r="20399" t="7831"/>
          <a:stretch/>
        </p:blipFill>
        <p:spPr>
          <a:xfrm>
            <a:off x="4495800" y="2213475"/>
            <a:ext cx="1006925" cy="572700"/>
          </a:xfrm>
          <a:prstGeom prst="rect">
            <a:avLst/>
          </a:prstGeom>
          <a:noFill/>
          <a:ln>
            <a:noFill/>
          </a:ln>
        </p:spPr>
      </p:pic>
      <p:sp>
        <p:nvSpPr>
          <p:cNvPr id="750" name="Google Shape;750;p112"/>
          <p:cNvSpPr txBox="1"/>
          <p:nvPr/>
        </p:nvSpPr>
        <p:spPr>
          <a:xfrm>
            <a:off x="4098374" y="2749050"/>
            <a:ext cx="169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Top </a:t>
            </a:r>
            <a:r>
              <a:rPr i="1" lang="en" sz="1200">
                <a:solidFill>
                  <a:srgbClr val="990000"/>
                </a:solidFill>
                <a:latin typeface="Lato"/>
                <a:ea typeface="Lato"/>
                <a:cs typeface="Lato"/>
                <a:sym typeface="Lato"/>
              </a:rPr>
              <a:t>k</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Elbow plots</a:t>
            </a:r>
            <a:endParaRPr sz="1200">
              <a:solidFill>
                <a:schemeClr val="dk1"/>
              </a:solidFill>
              <a:latin typeface="Lato"/>
              <a:ea typeface="Lato"/>
              <a:cs typeface="Lato"/>
              <a:sym typeface="Lato"/>
            </a:endParaRPr>
          </a:p>
        </p:txBody>
      </p:sp>
      <p:sp>
        <p:nvSpPr>
          <p:cNvPr id="751" name="Google Shape;751;p112"/>
          <p:cNvSpPr txBox="1"/>
          <p:nvPr/>
        </p:nvSpPr>
        <p:spPr>
          <a:xfrm>
            <a:off x="4495863" y="2032700"/>
            <a:ext cx="100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25 Genes</a:t>
            </a:r>
            <a:endParaRPr b="1" sz="1200">
              <a:solidFill>
                <a:schemeClr val="dk2"/>
              </a:solidFill>
              <a:latin typeface="Lato"/>
              <a:ea typeface="Lato"/>
              <a:cs typeface="Lato"/>
              <a:sym typeface="Lato"/>
            </a:endParaRPr>
          </a:p>
        </p:txBody>
      </p:sp>
      <p:sp>
        <p:nvSpPr>
          <p:cNvPr id="752" name="Google Shape;752;p112"/>
          <p:cNvSpPr/>
          <p:nvPr/>
        </p:nvSpPr>
        <p:spPr>
          <a:xfrm flipH="1" rot="5400000">
            <a:off x="4881225" y="1531725"/>
            <a:ext cx="548700" cy="493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53" name="Google Shape;753;p112"/>
          <p:cNvPicPr preferRelativeResize="0"/>
          <p:nvPr/>
        </p:nvPicPr>
        <p:blipFill>
          <a:blip r:embed="rId7">
            <a:alphaModFix/>
          </a:blip>
          <a:stretch>
            <a:fillRect/>
          </a:stretch>
        </p:blipFill>
        <p:spPr>
          <a:xfrm>
            <a:off x="5508050" y="1241875"/>
            <a:ext cx="1216200" cy="810800"/>
          </a:xfrm>
          <a:prstGeom prst="rect">
            <a:avLst/>
          </a:prstGeom>
          <a:noFill/>
          <a:ln>
            <a:noFill/>
          </a:ln>
        </p:spPr>
      </p:pic>
      <p:sp>
        <p:nvSpPr>
          <p:cNvPr id="754" name="Google Shape;754;p112"/>
          <p:cNvSpPr txBox="1"/>
          <p:nvPr/>
        </p:nvSpPr>
        <p:spPr>
          <a:xfrm>
            <a:off x="5133500" y="770475"/>
            <a:ext cx="1965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Modeling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XGB, RF, Neural Networks</a:t>
            </a:r>
            <a:endParaRPr sz="1200">
              <a:solidFill>
                <a:schemeClr val="dk1"/>
              </a:solidFill>
              <a:latin typeface="Lato"/>
              <a:ea typeface="Lato"/>
              <a:cs typeface="Lato"/>
              <a:sym typeface="Lato"/>
            </a:endParaRPr>
          </a:p>
        </p:txBody>
      </p:sp>
      <p:sp>
        <p:nvSpPr>
          <p:cNvPr id="755" name="Google Shape;755;p112"/>
          <p:cNvSpPr txBox="1"/>
          <p:nvPr/>
        </p:nvSpPr>
        <p:spPr>
          <a:xfrm>
            <a:off x="6580014" y="1448996"/>
            <a:ext cx="169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&gt; 95% AUC on test set</a:t>
            </a:r>
            <a:endParaRPr b="1" sz="1200">
              <a:solidFill>
                <a:schemeClr val="dk2"/>
              </a:solidFill>
              <a:latin typeface="Lato"/>
              <a:ea typeface="Lato"/>
              <a:cs typeface="Lato"/>
              <a:sym typeface="Lato"/>
            </a:endParaRPr>
          </a:p>
        </p:txBody>
      </p:sp>
      <p:sp>
        <p:nvSpPr>
          <p:cNvPr id="756" name="Google Shape;756;p112"/>
          <p:cNvSpPr/>
          <p:nvPr/>
        </p:nvSpPr>
        <p:spPr>
          <a:xfrm>
            <a:off x="7515925" y="1924125"/>
            <a:ext cx="274500" cy="54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57" name="Google Shape;757;p112"/>
          <p:cNvPicPr preferRelativeResize="0"/>
          <p:nvPr/>
        </p:nvPicPr>
        <p:blipFill rotWithShape="1">
          <a:blip r:embed="rId8">
            <a:alphaModFix/>
          </a:blip>
          <a:srcRect b="56518" l="51168" r="28185" t="25463"/>
          <a:stretch/>
        </p:blipFill>
        <p:spPr>
          <a:xfrm>
            <a:off x="7151000" y="2622600"/>
            <a:ext cx="1006800" cy="825601"/>
          </a:xfrm>
          <a:prstGeom prst="rect">
            <a:avLst/>
          </a:prstGeom>
          <a:noFill/>
          <a:ln>
            <a:noFill/>
          </a:ln>
        </p:spPr>
      </p:pic>
      <p:sp>
        <p:nvSpPr>
          <p:cNvPr id="758" name="Google Shape;758;p112"/>
          <p:cNvSpPr txBox="1"/>
          <p:nvPr/>
        </p:nvSpPr>
        <p:spPr>
          <a:xfrm>
            <a:off x="7899825" y="2838600"/>
            <a:ext cx="1342800" cy="6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Interpretation</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SHAP, Lime</a:t>
            </a:r>
            <a:endParaRPr sz="1200">
              <a:solidFill>
                <a:schemeClr val="dk1"/>
              </a:solidFill>
              <a:latin typeface="Lato"/>
              <a:ea typeface="Lato"/>
              <a:cs typeface="Lato"/>
              <a:sym typeface="Lato"/>
            </a:endParaRPr>
          </a:p>
        </p:txBody>
      </p:sp>
      <p:sp>
        <p:nvSpPr>
          <p:cNvPr id="759" name="Google Shape;759;p112"/>
          <p:cNvSpPr/>
          <p:nvPr/>
        </p:nvSpPr>
        <p:spPr>
          <a:xfrm flipH="1" rot="10800000">
            <a:off x="5798175" y="2605809"/>
            <a:ext cx="531900" cy="668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760" name="Google Shape;760;p112"/>
          <p:cNvSpPr txBox="1"/>
          <p:nvPr/>
        </p:nvSpPr>
        <p:spPr>
          <a:xfrm>
            <a:off x="5196425" y="3345626"/>
            <a:ext cx="2066100" cy="5541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Lato"/>
                <a:ea typeface="Lato"/>
                <a:cs typeface="Lato"/>
                <a:sym typeface="Lato"/>
              </a:rPr>
              <a:t>Deliverable #1:</a:t>
            </a:r>
            <a:endParaRPr b="1" sz="1200">
              <a:solidFill>
                <a:srgbClr val="38761D"/>
              </a:solidFill>
              <a:latin typeface="Lato"/>
              <a:ea typeface="Lato"/>
              <a:cs typeface="Lato"/>
              <a:sym typeface="Lato"/>
            </a:endParaRPr>
          </a:p>
          <a:p>
            <a:pPr indent="0" lvl="0" marL="0" rtl="0" algn="ctr">
              <a:spcBef>
                <a:spcPts val="0"/>
              </a:spcBef>
              <a:spcAft>
                <a:spcPts val="0"/>
              </a:spcAft>
              <a:buNone/>
            </a:pPr>
            <a:r>
              <a:rPr b="1" lang="en" sz="1200">
                <a:solidFill>
                  <a:srgbClr val="38761D"/>
                </a:solidFill>
                <a:latin typeface="Lato"/>
                <a:ea typeface="Lato"/>
                <a:cs typeface="Lato"/>
                <a:sym typeface="Lato"/>
              </a:rPr>
              <a:t>Final list of selected genes</a:t>
            </a:r>
            <a:endParaRPr b="1" sz="1200">
              <a:solidFill>
                <a:srgbClr val="38761D"/>
              </a:solidFill>
              <a:latin typeface="Lato"/>
              <a:ea typeface="Lato"/>
              <a:cs typeface="Lato"/>
              <a:sym typeface="Lato"/>
            </a:endParaRPr>
          </a:p>
        </p:txBody>
      </p:sp>
      <p:sp>
        <p:nvSpPr>
          <p:cNvPr id="761" name="Google Shape;761;p112"/>
          <p:cNvSpPr txBox="1"/>
          <p:nvPr/>
        </p:nvSpPr>
        <p:spPr>
          <a:xfrm>
            <a:off x="1698100" y="4034050"/>
            <a:ext cx="2272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Gene ranking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PCA, MRMR, Random Forest</a:t>
            </a:r>
            <a:endParaRPr sz="1200">
              <a:solidFill>
                <a:schemeClr val="dk1"/>
              </a:solidFill>
              <a:latin typeface="Lato"/>
              <a:ea typeface="Lato"/>
              <a:cs typeface="Lato"/>
              <a:sym typeface="Lato"/>
            </a:endParaRPr>
          </a:p>
        </p:txBody>
      </p:sp>
      <p:pic>
        <p:nvPicPr>
          <p:cNvPr id="762" name="Google Shape;762;p112"/>
          <p:cNvPicPr preferRelativeResize="0"/>
          <p:nvPr/>
        </p:nvPicPr>
        <p:blipFill rotWithShape="1">
          <a:blip r:embed="rId9">
            <a:alphaModFix/>
          </a:blip>
          <a:srcRect b="17948" l="13968" r="3277" t="8791"/>
          <a:stretch/>
        </p:blipFill>
        <p:spPr>
          <a:xfrm>
            <a:off x="4443663" y="2326800"/>
            <a:ext cx="1111198" cy="48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5. Interpretation</a:t>
            </a:r>
            <a:endParaRPr>
              <a:latin typeface="Lato"/>
              <a:ea typeface="Lato"/>
              <a:cs typeface="Lato"/>
              <a:sym typeface="Lato"/>
            </a:endParaRPr>
          </a:p>
        </p:txBody>
      </p:sp>
      <p:sp>
        <p:nvSpPr>
          <p:cNvPr id="768" name="Google Shape;768;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9" name="Google Shape;769;p113"/>
          <p:cNvPicPr preferRelativeResize="0"/>
          <p:nvPr/>
        </p:nvPicPr>
        <p:blipFill>
          <a:blip r:embed="rId3">
            <a:alphaModFix/>
          </a:blip>
          <a:stretch>
            <a:fillRect/>
          </a:stretch>
        </p:blipFill>
        <p:spPr>
          <a:xfrm>
            <a:off x="719989" y="1503975"/>
            <a:ext cx="1302216" cy="1124208"/>
          </a:xfrm>
          <a:prstGeom prst="rect">
            <a:avLst/>
          </a:prstGeom>
          <a:noFill/>
          <a:ln>
            <a:noFill/>
          </a:ln>
        </p:spPr>
      </p:pic>
      <p:sp>
        <p:nvSpPr>
          <p:cNvPr id="770" name="Google Shape;770;p113"/>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771" name="Google Shape;771;p113"/>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772" name="Google Shape;772;p113"/>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
        <p:nvSpPr>
          <p:cNvPr id="773" name="Google Shape;773;p113"/>
          <p:cNvSpPr/>
          <p:nvPr/>
        </p:nvSpPr>
        <p:spPr>
          <a:xfrm rot="5400000">
            <a:off x="1265475" y="315420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74" name="Google Shape;774;p113"/>
          <p:cNvPicPr preferRelativeResize="0"/>
          <p:nvPr/>
        </p:nvPicPr>
        <p:blipFill rotWithShape="1">
          <a:blip r:embed="rId4">
            <a:alphaModFix/>
          </a:blip>
          <a:srcRect b="26112" l="0" r="51300" t="0"/>
          <a:stretch/>
        </p:blipFill>
        <p:spPr>
          <a:xfrm>
            <a:off x="2022205" y="3124794"/>
            <a:ext cx="1216186" cy="949510"/>
          </a:xfrm>
          <a:prstGeom prst="rect">
            <a:avLst/>
          </a:prstGeom>
          <a:noFill/>
          <a:ln>
            <a:noFill/>
          </a:ln>
        </p:spPr>
      </p:pic>
      <p:sp>
        <p:nvSpPr>
          <p:cNvPr id="775" name="Google Shape;775;p113"/>
          <p:cNvSpPr txBox="1"/>
          <p:nvPr/>
        </p:nvSpPr>
        <p:spPr>
          <a:xfrm>
            <a:off x="2901000" y="3322500"/>
            <a:ext cx="18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A1A1A"/>
                </a:solidFill>
                <a:latin typeface="Lato"/>
                <a:ea typeface="Lato"/>
                <a:cs typeface="Lato"/>
                <a:sym typeface="Lato"/>
              </a:rPr>
              <a:t>Ranked list of 652 Genes</a:t>
            </a:r>
            <a:endParaRPr b="1" sz="1200">
              <a:solidFill>
                <a:srgbClr val="1A1A1A"/>
              </a:solidFill>
              <a:latin typeface="Lato"/>
              <a:ea typeface="Lato"/>
              <a:cs typeface="Lato"/>
              <a:sym typeface="Lato"/>
            </a:endParaRPr>
          </a:p>
        </p:txBody>
      </p:sp>
      <p:sp>
        <p:nvSpPr>
          <p:cNvPr id="776" name="Google Shape;776;p113"/>
          <p:cNvSpPr/>
          <p:nvPr/>
        </p:nvSpPr>
        <p:spPr>
          <a:xfrm>
            <a:off x="4577450" y="323855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77" name="Google Shape;777;p113"/>
          <p:cNvPicPr preferRelativeResize="0"/>
          <p:nvPr/>
        </p:nvPicPr>
        <p:blipFill rotWithShape="1">
          <a:blip r:embed="rId5">
            <a:alphaModFix/>
          </a:blip>
          <a:srcRect b="45218" l="13645" r="20399" t="7831"/>
          <a:stretch/>
        </p:blipFill>
        <p:spPr>
          <a:xfrm>
            <a:off x="4495800" y="2213475"/>
            <a:ext cx="1006925" cy="572700"/>
          </a:xfrm>
          <a:prstGeom prst="rect">
            <a:avLst/>
          </a:prstGeom>
          <a:noFill/>
          <a:ln>
            <a:noFill/>
          </a:ln>
        </p:spPr>
      </p:pic>
      <p:sp>
        <p:nvSpPr>
          <p:cNvPr id="778" name="Google Shape;778;p113"/>
          <p:cNvSpPr txBox="1"/>
          <p:nvPr/>
        </p:nvSpPr>
        <p:spPr>
          <a:xfrm>
            <a:off x="4098374" y="2749050"/>
            <a:ext cx="169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Top </a:t>
            </a:r>
            <a:r>
              <a:rPr i="1" lang="en" sz="1200">
                <a:solidFill>
                  <a:srgbClr val="990000"/>
                </a:solidFill>
                <a:latin typeface="Lato"/>
                <a:ea typeface="Lato"/>
                <a:cs typeface="Lato"/>
                <a:sym typeface="Lato"/>
              </a:rPr>
              <a:t>k</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Elbow plots</a:t>
            </a:r>
            <a:endParaRPr sz="1200">
              <a:solidFill>
                <a:schemeClr val="dk1"/>
              </a:solidFill>
              <a:latin typeface="Lato"/>
              <a:ea typeface="Lato"/>
              <a:cs typeface="Lato"/>
              <a:sym typeface="Lato"/>
            </a:endParaRPr>
          </a:p>
        </p:txBody>
      </p:sp>
      <p:sp>
        <p:nvSpPr>
          <p:cNvPr id="779" name="Google Shape;779;p113"/>
          <p:cNvSpPr txBox="1"/>
          <p:nvPr/>
        </p:nvSpPr>
        <p:spPr>
          <a:xfrm>
            <a:off x="4495863" y="2032700"/>
            <a:ext cx="100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25 Genes</a:t>
            </a:r>
            <a:endParaRPr b="1" sz="1200">
              <a:solidFill>
                <a:schemeClr val="dk2"/>
              </a:solidFill>
              <a:latin typeface="Lato"/>
              <a:ea typeface="Lato"/>
              <a:cs typeface="Lato"/>
              <a:sym typeface="Lato"/>
            </a:endParaRPr>
          </a:p>
        </p:txBody>
      </p:sp>
      <p:sp>
        <p:nvSpPr>
          <p:cNvPr id="780" name="Google Shape;780;p113"/>
          <p:cNvSpPr/>
          <p:nvPr/>
        </p:nvSpPr>
        <p:spPr>
          <a:xfrm flipH="1" rot="5400000">
            <a:off x="4881225" y="1531725"/>
            <a:ext cx="548700" cy="493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81" name="Google Shape;781;p113"/>
          <p:cNvPicPr preferRelativeResize="0"/>
          <p:nvPr/>
        </p:nvPicPr>
        <p:blipFill>
          <a:blip r:embed="rId6">
            <a:alphaModFix/>
          </a:blip>
          <a:stretch>
            <a:fillRect/>
          </a:stretch>
        </p:blipFill>
        <p:spPr>
          <a:xfrm>
            <a:off x="5508050" y="1241875"/>
            <a:ext cx="1216200" cy="810800"/>
          </a:xfrm>
          <a:prstGeom prst="rect">
            <a:avLst/>
          </a:prstGeom>
          <a:noFill/>
          <a:ln>
            <a:noFill/>
          </a:ln>
        </p:spPr>
      </p:pic>
      <p:sp>
        <p:nvSpPr>
          <p:cNvPr id="782" name="Google Shape;782;p113"/>
          <p:cNvSpPr txBox="1"/>
          <p:nvPr/>
        </p:nvSpPr>
        <p:spPr>
          <a:xfrm>
            <a:off x="5133500" y="770475"/>
            <a:ext cx="1965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Modeling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XGB, RF, Neural Networks</a:t>
            </a:r>
            <a:endParaRPr sz="1200">
              <a:solidFill>
                <a:schemeClr val="dk1"/>
              </a:solidFill>
              <a:latin typeface="Lato"/>
              <a:ea typeface="Lato"/>
              <a:cs typeface="Lato"/>
              <a:sym typeface="Lato"/>
            </a:endParaRPr>
          </a:p>
        </p:txBody>
      </p:sp>
      <p:sp>
        <p:nvSpPr>
          <p:cNvPr id="783" name="Google Shape;783;p113"/>
          <p:cNvSpPr txBox="1"/>
          <p:nvPr/>
        </p:nvSpPr>
        <p:spPr>
          <a:xfrm>
            <a:off x="6580014" y="1448996"/>
            <a:ext cx="169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&gt; 95% AUC on test set</a:t>
            </a:r>
            <a:endParaRPr b="1" sz="1200">
              <a:solidFill>
                <a:schemeClr val="dk2"/>
              </a:solidFill>
              <a:latin typeface="Lato"/>
              <a:ea typeface="Lato"/>
              <a:cs typeface="Lato"/>
              <a:sym typeface="Lato"/>
            </a:endParaRPr>
          </a:p>
        </p:txBody>
      </p:sp>
      <p:sp>
        <p:nvSpPr>
          <p:cNvPr id="784" name="Google Shape;784;p113"/>
          <p:cNvSpPr/>
          <p:nvPr/>
        </p:nvSpPr>
        <p:spPr>
          <a:xfrm>
            <a:off x="7515925" y="1924125"/>
            <a:ext cx="274500" cy="54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85" name="Google Shape;785;p113"/>
          <p:cNvPicPr preferRelativeResize="0"/>
          <p:nvPr/>
        </p:nvPicPr>
        <p:blipFill rotWithShape="1">
          <a:blip r:embed="rId7">
            <a:alphaModFix/>
          </a:blip>
          <a:srcRect b="56518" l="51168" r="28185" t="25463"/>
          <a:stretch/>
        </p:blipFill>
        <p:spPr>
          <a:xfrm>
            <a:off x="7151000" y="2622600"/>
            <a:ext cx="1006800" cy="825601"/>
          </a:xfrm>
          <a:prstGeom prst="rect">
            <a:avLst/>
          </a:prstGeom>
          <a:noFill/>
          <a:ln>
            <a:noFill/>
          </a:ln>
        </p:spPr>
      </p:pic>
      <p:sp>
        <p:nvSpPr>
          <p:cNvPr id="786" name="Google Shape;786;p113"/>
          <p:cNvSpPr txBox="1"/>
          <p:nvPr/>
        </p:nvSpPr>
        <p:spPr>
          <a:xfrm>
            <a:off x="7899825" y="2838600"/>
            <a:ext cx="1342800" cy="6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Interpretation</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SHAP, Lime</a:t>
            </a:r>
            <a:endParaRPr sz="1200">
              <a:solidFill>
                <a:schemeClr val="dk1"/>
              </a:solidFill>
              <a:latin typeface="Lato"/>
              <a:ea typeface="Lato"/>
              <a:cs typeface="Lato"/>
              <a:sym typeface="Lato"/>
            </a:endParaRPr>
          </a:p>
        </p:txBody>
      </p:sp>
      <p:sp>
        <p:nvSpPr>
          <p:cNvPr id="787" name="Google Shape;787;p113"/>
          <p:cNvSpPr txBox="1"/>
          <p:nvPr/>
        </p:nvSpPr>
        <p:spPr>
          <a:xfrm>
            <a:off x="6648052" y="4137210"/>
            <a:ext cx="2066100" cy="7389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Lato"/>
                <a:ea typeface="Lato"/>
                <a:cs typeface="Lato"/>
                <a:sym typeface="Lato"/>
              </a:rPr>
              <a:t>Deliverable #2:</a:t>
            </a:r>
            <a:endParaRPr b="1" sz="1200">
              <a:solidFill>
                <a:srgbClr val="38761D"/>
              </a:solidFill>
              <a:latin typeface="Lato"/>
              <a:ea typeface="Lato"/>
              <a:cs typeface="Lato"/>
              <a:sym typeface="Lato"/>
            </a:endParaRPr>
          </a:p>
          <a:p>
            <a:pPr indent="0" lvl="0" marL="0" rtl="0" algn="ctr">
              <a:spcBef>
                <a:spcPts val="0"/>
              </a:spcBef>
              <a:spcAft>
                <a:spcPts val="0"/>
              </a:spcAft>
              <a:buNone/>
            </a:pPr>
            <a:r>
              <a:rPr b="1" lang="en" sz="1200">
                <a:solidFill>
                  <a:srgbClr val="38761D"/>
                </a:solidFill>
                <a:latin typeface="Lato"/>
                <a:ea typeface="Lato"/>
                <a:cs typeface="Lato"/>
                <a:sym typeface="Lato"/>
              </a:rPr>
              <a:t>Final modeling results with interpretation</a:t>
            </a:r>
            <a:endParaRPr b="1" sz="1200">
              <a:solidFill>
                <a:srgbClr val="38761D"/>
              </a:solidFill>
              <a:latin typeface="Lato"/>
              <a:ea typeface="Lato"/>
              <a:cs typeface="Lato"/>
              <a:sym typeface="Lato"/>
            </a:endParaRPr>
          </a:p>
        </p:txBody>
      </p:sp>
      <p:sp>
        <p:nvSpPr>
          <p:cNvPr id="788" name="Google Shape;788;p113"/>
          <p:cNvSpPr/>
          <p:nvPr/>
        </p:nvSpPr>
        <p:spPr>
          <a:xfrm flipH="1" rot="10800000">
            <a:off x="5798175" y="2605809"/>
            <a:ext cx="531900" cy="668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789" name="Google Shape;789;p113"/>
          <p:cNvSpPr txBox="1"/>
          <p:nvPr/>
        </p:nvSpPr>
        <p:spPr>
          <a:xfrm>
            <a:off x="5196425" y="3345626"/>
            <a:ext cx="2066100" cy="5541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Lato"/>
                <a:ea typeface="Lato"/>
                <a:cs typeface="Lato"/>
                <a:sym typeface="Lato"/>
              </a:rPr>
              <a:t>Deliverable #1:</a:t>
            </a:r>
            <a:endParaRPr b="1" sz="1200">
              <a:solidFill>
                <a:srgbClr val="38761D"/>
              </a:solidFill>
              <a:latin typeface="Lato"/>
              <a:ea typeface="Lato"/>
              <a:cs typeface="Lato"/>
              <a:sym typeface="Lato"/>
            </a:endParaRPr>
          </a:p>
          <a:p>
            <a:pPr indent="0" lvl="0" marL="0" rtl="0" algn="ctr">
              <a:spcBef>
                <a:spcPts val="0"/>
              </a:spcBef>
              <a:spcAft>
                <a:spcPts val="0"/>
              </a:spcAft>
              <a:buNone/>
            </a:pPr>
            <a:r>
              <a:rPr b="1" lang="en" sz="1200">
                <a:solidFill>
                  <a:srgbClr val="38761D"/>
                </a:solidFill>
                <a:latin typeface="Lato"/>
                <a:ea typeface="Lato"/>
                <a:cs typeface="Lato"/>
                <a:sym typeface="Lato"/>
              </a:rPr>
              <a:t>Final list of selected genes</a:t>
            </a:r>
            <a:endParaRPr b="1" sz="1200">
              <a:solidFill>
                <a:srgbClr val="38761D"/>
              </a:solidFill>
              <a:latin typeface="Lato"/>
              <a:ea typeface="Lato"/>
              <a:cs typeface="Lato"/>
              <a:sym typeface="Lato"/>
            </a:endParaRPr>
          </a:p>
        </p:txBody>
      </p:sp>
      <p:sp>
        <p:nvSpPr>
          <p:cNvPr id="790" name="Google Shape;790;p113"/>
          <p:cNvSpPr/>
          <p:nvPr/>
        </p:nvSpPr>
        <p:spPr>
          <a:xfrm>
            <a:off x="7515925" y="3524400"/>
            <a:ext cx="274500" cy="54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791" name="Google Shape;791;p113"/>
          <p:cNvSpPr txBox="1"/>
          <p:nvPr/>
        </p:nvSpPr>
        <p:spPr>
          <a:xfrm>
            <a:off x="1698100" y="4034050"/>
            <a:ext cx="2272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Gene ranking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PCA, MRMR, Random Forest</a:t>
            </a:r>
            <a:endParaRPr sz="1200">
              <a:solidFill>
                <a:schemeClr val="dk1"/>
              </a:solidFill>
              <a:latin typeface="Lato"/>
              <a:ea typeface="Lato"/>
              <a:cs typeface="Lato"/>
              <a:sym typeface="Lato"/>
            </a:endParaRPr>
          </a:p>
        </p:txBody>
      </p:sp>
      <p:pic>
        <p:nvPicPr>
          <p:cNvPr id="792" name="Google Shape;792;p113"/>
          <p:cNvPicPr preferRelativeResize="0"/>
          <p:nvPr/>
        </p:nvPicPr>
        <p:blipFill rotWithShape="1">
          <a:blip r:embed="rId8">
            <a:alphaModFix/>
          </a:blip>
          <a:srcRect b="17948" l="13968" r="3277" t="8791"/>
          <a:stretch/>
        </p:blipFill>
        <p:spPr>
          <a:xfrm>
            <a:off x="4443663" y="2326800"/>
            <a:ext cx="1111198" cy="48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4"/>
          <p:cNvSpPr txBox="1"/>
          <p:nvPr>
            <p:ph type="title"/>
          </p:nvPr>
        </p:nvSpPr>
        <p:spPr>
          <a:xfrm>
            <a:off x="2810150" y="91175"/>
            <a:ext cx="768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Introducing DREAM-R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798" name="Google Shape;798;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9" name="Google Shape;799;p114"/>
          <p:cNvPicPr preferRelativeResize="0"/>
          <p:nvPr/>
        </p:nvPicPr>
        <p:blipFill>
          <a:blip r:embed="rId3">
            <a:alphaModFix/>
          </a:blip>
          <a:stretch>
            <a:fillRect/>
          </a:stretch>
        </p:blipFill>
        <p:spPr>
          <a:xfrm>
            <a:off x="1229066" y="1689767"/>
            <a:ext cx="852432" cy="735918"/>
          </a:xfrm>
          <a:prstGeom prst="rect">
            <a:avLst/>
          </a:prstGeom>
          <a:noFill/>
          <a:ln>
            <a:noFill/>
          </a:ln>
        </p:spPr>
      </p:pic>
      <p:pic>
        <p:nvPicPr>
          <p:cNvPr id="800" name="Google Shape;800;p114"/>
          <p:cNvPicPr preferRelativeResize="0"/>
          <p:nvPr/>
        </p:nvPicPr>
        <p:blipFill rotWithShape="1">
          <a:blip r:embed="rId4">
            <a:alphaModFix/>
          </a:blip>
          <a:srcRect b="26112" l="0" r="51300" t="0"/>
          <a:stretch/>
        </p:blipFill>
        <p:spPr>
          <a:xfrm>
            <a:off x="786125" y="2076122"/>
            <a:ext cx="942628" cy="735919"/>
          </a:xfrm>
          <a:prstGeom prst="rect">
            <a:avLst/>
          </a:prstGeom>
          <a:noFill/>
          <a:ln>
            <a:noFill/>
          </a:ln>
        </p:spPr>
      </p:pic>
      <p:pic>
        <p:nvPicPr>
          <p:cNvPr id="801" name="Google Shape;801;p114"/>
          <p:cNvPicPr preferRelativeResize="0"/>
          <p:nvPr/>
        </p:nvPicPr>
        <p:blipFill>
          <a:blip r:embed="rId5">
            <a:alphaModFix/>
          </a:blip>
          <a:stretch>
            <a:fillRect/>
          </a:stretch>
        </p:blipFill>
        <p:spPr>
          <a:xfrm>
            <a:off x="1727581" y="2163877"/>
            <a:ext cx="972245" cy="648163"/>
          </a:xfrm>
          <a:prstGeom prst="rect">
            <a:avLst/>
          </a:prstGeom>
          <a:noFill/>
          <a:ln>
            <a:noFill/>
          </a:ln>
        </p:spPr>
      </p:pic>
      <p:pic>
        <p:nvPicPr>
          <p:cNvPr id="802" name="Google Shape;802;p114"/>
          <p:cNvPicPr preferRelativeResize="0"/>
          <p:nvPr/>
        </p:nvPicPr>
        <p:blipFill rotWithShape="1">
          <a:blip r:embed="rId6">
            <a:alphaModFix/>
          </a:blip>
          <a:srcRect b="56518" l="51168" r="28185" t="25463"/>
          <a:stretch/>
        </p:blipFill>
        <p:spPr>
          <a:xfrm>
            <a:off x="1329060" y="2855918"/>
            <a:ext cx="804848" cy="659994"/>
          </a:xfrm>
          <a:prstGeom prst="rect">
            <a:avLst/>
          </a:prstGeom>
          <a:noFill/>
          <a:ln>
            <a:noFill/>
          </a:ln>
        </p:spPr>
      </p:pic>
      <p:sp>
        <p:nvSpPr>
          <p:cNvPr id="803" name="Google Shape;803;p114"/>
          <p:cNvSpPr txBox="1"/>
          <p:nvPr/>
        </p:nvSpPr>
        <p:spPr>
          <a:xfrm>
            <a:off x="3450127" y="2076135"/>
            <a:ext cx="2066100" cy="9234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Lato"/>
                <a:ea typeface="Lato"/>
                <a:cs typeface="Lato"/>
                <a:sym typeface="Lato"/>
              </a:rPr>
              <a:t>Deliverable #3:</a:t>
            </a:r>
            <a:endParaRPr b="1" sz="1200">
              <a:solidFill>
                <a:srgbClr val="38761D"/>
              </a:solidFill>
              <a:latin typeface="Lato"/>
              <a:ea typeface="Lato"/>
              <a:cs typeface="Lato"/>
              <a:sym typeface="Lato"/>
            </a:endParaRPr>
          </a:p>
          <a:p>
            <a:pPr indent="0" lvl="0" marL="0" rtl="0" algn="ctr">
              <a:spcBef>
                <a:spcPts val="0"/>
              </a:spcBef>
              <a:spcAft>
                <a:spcPts val="0"/>
              </a:spcAft>
              <a:buNone/>
            </a:pPr>
            <a:r>
              <a:rPr b="1" lang="en" sz="1200">
                <a:solidFill>
                  <a:srgbClr val="38761D"/>
                </a:solidFill>
                <a:latin typeface="Lato"/>
                <a:ea typeface="Lato"/>
                <a:cs typeface="Lato"/>
                <a:sym typeface="Lato"/>
              </a:rPr>
              <a:t>Deployable and generalizable Python package</a:t>
            </a:r>
            <a:endParaRPr b="1" sz="1200">
              <a:solidFill>
                <a:srgbClr val="38761D"/>
              </a:solidFill>
              <a:latin typeface="Lato"/>
              <a:ea typeface="Lato"/>
              <a:cs typeface="Lato"/>
              <a:sym typeface="Lato"/>
            </a:endParaRPr>
          </a:p>
        </p:txBody>
      </p:sp>
      <p:sp>
        <p:nvSpPr>
          <p:cNvPr id="804" name="Google Shape;804;p114"/>
          <p:cNvSpPr/>
          <p:nvPr/>
        </p:nvSpPr>
        <p:spPr>
          <a:xfrm rot="-5400000">
            <a:off x="2895425" y="2213613"/>
            <a:ext cx="274500" cy="54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805" name="Google Shape;805;p114"/>
          <p:cNvSpPr txBox="1"/>
          <p:nvPr/>
        </p:nvSpPr>
        <p:spPr>
          <a:xfrm>
            <a:off x="5659325" y="1937525"/>
            <a:ext cx="2579100" cy="11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A deployable and generalizable genomic analytics package for medical professionals!</a:t>
            </a:r>
            <a:endParaRPr sz="1200">
              <a:solidFill>
                <a:schemeClr val="dk1"/>
              </a:solidFill>
              <a:latin typeface="Lato"/>
              <a:ea typeface="Lato"/>
              <a:cs typeface="Lato"/>
              <a:sym typeface="Lato"/>
            </a:endParaRPr>
          </a:p>
        </p:txBody>
      </p:sp>
      <p:pic>
        <p:nvPicPr>
          <p:cNvPr id="806" name="Google Shape;806;p114"/>
          <p:cNvPicPr preferRelativeResize="0"/>
          <p:nvPr/>
        </p:nvPicPr>
        <p:blipFill>
          <a:blip r:embed="rId7">
            <a:alphaModFix/>
          </a:blip>
          <a:stretch>
            <a:fillRect/>
          </a:stretch>
        </p:blipFill>
        <p:spPr>
          <a:xfrm>
            <a:off x="2282825" y="188387"/>
            <a:ext cx="475488" cy="475488"/>
          </a:xfrm>
          <a:prstGeom prst="rect">
            <a:avLst/>
          </a:prstGeom>
          <a:noFill/>
          <a:ln>
            <a:noFill/>
          </a:ln>
        </p:spPr>
      </p:pic>
      <p:sp>
        <p:nvSpPr>
          <p:cNvPr id="807" name="Google Shape;807;p114"/>
          <p:cNvSpPr txBox="1"/>
          <p:nvPr>
            <p:ph type="title"/>
          </p:nvPr>
        </p:nvSpPr>
        <p:spPr>
          <a:xfrm>
            <a:off x="375375" y="750800"/>
            <a:ext cx="848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4336"/>
                </a:solidFill>
                <a:latin typeface="Lato"/>
                <a:ea typeface="Lato"/>
                <a:cs typeface="Lato"/>
                <a:sym typeface="Lato"/>
              </a:rPr>
              <a:t>D</a:t>
            </a:r>
            <a:r>
              <a:rPr b="0" lang="en" sz="1600">
                <a:latin typeface="Lato"/>
                <a:ea typeface="Lato"/>
                <a:cs typeface="Lato"/>
                <a:sym typeface="Lato"/>
              </a:rPr>
              <a:t>imensionality </a:t>
            </a:r>
            <a:r>
              <a:rPr lang="en" sz="1600">
                <a:solidFill>
                  <a:srgbClr val="EA4336"/>
                </a:solidFill>
                <a:latin typeface="Lato"/>
                <a:ea typeface="Lato"/>
                <a:cs typeface="Lato"/>
                <a:sym typeface="Lato"/>
              </a:rPr>
              <a:t>R</a:t>
            </a:r>
            <a:r>
              <a:rPr b="0" lang="en" sz="1600">
                <a:latin typeface="Lato"/>
                <a:ea typeface="Lato"/>
                <a:cs typeface="Lato"/>
                <a:sym typeface="Lato"/>
              </a:rPr>
              <a:t>eduction, feature </a:t>
            </a:r>
            <a:r>
              <a:rPr lang="en" sz="1600">
                <a:solidFill>
                  <a:srgbClr val="EA4336"/>
                </a:solidFill>
                <a:latin typeface="Lato"/>
                <a:ea typeface="Lato"/>
                <a:cs typeface="Lato"/>
                <a:sym typeface="Lato"/>
              </a:rPr>
              <a:t>E</a:t>
            </a:r>
            <a:r>
              <a:rPr b="0" lang="en" sz="1600">
                <a:latin typeface="Lato"/>
                <a:ea typeface="Lato"/>
                <a:cs typeface="Lato"/>
                <a:sym typeface="Lato"/>
              </a:rPr>
              <a:t>xtraction, </a:t>
            </a:r>
            <a:r>
              <a:rPr lang="en" sz="1600">
                <a:solidFill>
                  <a:srgbClr val="EA4336"/>
                </a:solidFill>
                <a:latin typeface="Lato"/>
                <a:ea typeface="Lato"/>
                <a:cs typeface="Lato"/>
                <a:sym typeface="Lato"/>
              </a:rPr>
              <a:t>a</a:t>
            </a:r>
            <a:r>
              <a:rPr b="0" lang="en" sz="1600">
                <a:latin typeface="Lato"/>
                <a:ea typeface="Lato"/>
                <a:cs typeface="Lato"/>
                <a:sym typeface="Lato"/>
              </a:rPr>
              <a:t>nd </a:t>
            </a:r>
            <a:r>
              <a:rPr lang="en" sz="1600">
                <a:solidFill>
                  <a:srgbClr val="EA4336"/>
                </a:solidFill>
                <a:latin typeface="Lato"/>
                <a:ea typeface="Lato"/>
                <a:cs typeface="Lato"/>
                <a:sym typeface="Lato"/>
              </a:rPr>
              <a:t>M</a:t>
            </a:r>
            <a:r>
              <a:rPr b="0" lang="en" sz="1600">
                <a:latin typeface="Lato"/>
                <a:ea typeface="Lato"/>
                <a:cs typeface="Lato"/>
                <a:sym typeface="Lato"/>
              </a:rPr>
              <a:t>odeling for </a:t>
            </a:r>
            <a:r>
              <a:rPr lang="en" sz="1600">
                <a:solidFill>
                  <a:srgbClr val="EA4336"/>
                </a:solidFill>
                <a:latin typeface="Lato"/>
                <a:ea typeface="Lato"/>
                <a:cs typeface="Lato"/>
                <a:sym typeface="Lato"/>
              </a:rPr>
              <a:t>R</a:t>
            </a:r>
            <a:r>
              <a:rPr b="0" lang="en" sz="1600">
                <a:latin typeface="Lato"/>
                <a:ea typeface="Lato"/>
                <a:cs typeface="Lato"/>
                <a:sym typeface="Lato"/>
              </a:rPr>
              <a:t>NA transcriptome data</a:t>
            </a:r>
            <a:endParaRPr sz="34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5"/>
          <p:cNvSpPr txBox="1"/>
          <p:nvPr>
            <p:ph type="title"/>
          </p:nvPr>
        </p:nvSpPr>
        <p:spPr>
          <a:xfrm>
            <a:off x="2827850" y="15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Model Evaluation</a:t>
            </a:r>
            <a:endParaRPr>
              <a:latin typeface="Lato"/>
              <a:ea typeface="Lato"/>
              <a:cs typeface="Lato"/>
              <a:sym typeface="Lato"/>
            </a:endParaRPr>
          </a:p>
        </p:txBody>
      </p:sp>
      <p:sp>
        <p:nvSpPr>
          <p:cNvPr id="813" name="Google Shape;813;p115"/>
          <p:cNvSpPr txBox="1"/>
          <p:nvPr>
            <p:ph idx="1" type="body"/>
          </p:nvPr>
        </p:nvSpPr>
        <p:spPr>
          <a:xfrm>
            <a:off x="720000" y="1291950"/>
            <a:ext cx="770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Bootstrapped over </a:t>
            </a:r>
            <a:r>
              <a:rPr lang="en"/>
              <a:t>100 iterations</a:t>
            </a:r>
            <a:r>
              <a:rPr lang="en"/>
              <a:t> on selected top k = 25 genes</a:t>
            </a:r>
            <a:endParaRPr/>
          </a:p>
          <a:p>
            <a:pPr indent="0" lvl="0" marL="0" rtl="0" algn="l">
              <a:spcBef>
                <a:spcPts val="0"/>
              </a:spcBef>
              <a:spcAft>
                <a:spcPts val="0"/>
              </a:spcAft>
              <a:buNone/>
            </a:pPr>
            <a:r>
              <a:rPr lang="en"/>
              <a:t>Random  Split  train</a:t>
            </a:r>
            <a:r>
              <a:rPr lang="en"/>
              <a:t>:test = 80:20</a:t>
            </a:r>
            <a:endParaRPr/>
          </a:p>
        </p:txBody>
      </p:sp>
      <p:sp>
        <p:nvSpPr>
          <p:cNvPr id="814" name="Google Shape;814;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15" name="Google Shape;815;p115"/>
          <p:cNvGraphicFramePr/>
          <p:nvPr/>
        </p:nvGraphicFramePr>
        <p:xfrm>
          <a:off x="1210106" y="1949674"/>
          <a:ext cx="3000000" cy="3000000"/>
        </p:xfrm>
        <a:graphic>
          <a:graphicData uri="http://schemas.openxmlformats.org/drawingml/2006/table">
            <a:tbl>
              <a:tblPr>
                <a:noFill/>
                <a:tableStyleId>{4CA49F92-5529-4EAA-98F1-2D9E1A887875}</a:tableStyleId>
              </a:tblPr>
              <a:tblGrid>
                <a:gridCol w="1269300"/>
                <a:gridCol w="1117150"/>
                <a:gridCol w="1172675"/>
                <a:gridCol w="1091975"/>
                <a:gridCol w="1078100"/>
                <a:gridCol w="1121925"/>
              </a:tblGrid>
              <a:tr h="622075">
                <a:tc>
                  <a:txBody>
                    <a:bodyPr/>
                    <a:lstStyle/>
                    <a:p>
                      <a:pPr indent="0" lvl="0" marL="0" marR="0" rtl="0" algn="ctr">
                        <a:lnSpc>
                          <a:spcPct val="100000"/>
                        </a:lnSpc>
                        <a:spcBef>
                          <a:spcPts val="0"/>
                        </a:spcBef>
                        <a:spcAft>
                          <a:spcPts val="0"/>
                        </a:spcAft>
                        <a:buClr>
                          <a:srgbClr val="000000"/>
                        </a:buClr>
                        <a:buSzPts val="3200"/>
                        <a:buFont typeface="Arial"/>
                        <a:buNone/>
                      </a:pPr>
                      <a:r>
                        <a:rPr b="1" lang="en" sz="1200">
                          <a:latin typeface="Calibri"/>
                          <a:ea typeface="Calibri"/>
                          <a:cs typeface="Calibri"/>
                          <a:sym typeface="Calibri"/>
                        </a:rPr>
                        <a:t> Method  + XGBoost</a:t>
                      </a:r>
                      <a:endParaRPr b="1"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u="none" cap="none" strike="noStrike">
                          <a:latin typeface="Calibri"/>
                          <a:ea typeface="Calibri"/>
                          <a:cs typeface="Calibri"/>
                          <a:sym typeface="Calibri"/>
                        </a:rPr>
                        <a:t>Precision</a:t>
                      </a:r>
                      <a:endParaRPr b="1"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u="none" cap="none" strike="noStrike">
                          <a:latin typeface="Calibri"/>
                          <a:ea typeface="Calibri"/>
                          <a:cs typeface="Calibri"/>
                          <a:sym typeface="Calibri"/>
                        </a:rPr>
                        <a:t>Sensitivity</a:t>
                      </a:r>
                      <a:endParaRPr b="1"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u="none" cap="none" strike="noStrike">
                          <a:latin typeface="Calibri"/>
                          <a:ea typeface="Calibri"/>
                          <a:cs typeface="Calibri"/>
                          <a:sym typeface="Calibri"/>
                        </a:rPr>
                        <a:t>Specificity</a:t>
                      </a:r>
                      <a:endParaRPr b="1"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u="none" cap="none" strike="noStrike">
                          <a:latin typeface="Calibri"/>
                          <a:ea typeface="Calibri"/>
                          <a:cs typeface="Calibri"/>
                          <a:sym typeface="Calibri"/>
                        </a:rPr>
                        <a:t>F1 Score</a:t>
                      </a:r>
                      <a:endParaRPr b="1"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u="none" cap="none" strike="noStrike">
                          <a:latin typeface="Calibri"/>
                          <a:ea typeface="Calibri"/>
                          <a:cs typeface="Calibri"/>
                          <a:sym typeface="Calibri"/>
                        </a:rPr>
                        <a:t>AUC</a:t>
                      </a:r>
                      <a:endParaRPr b="1"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r>
              <a:tr h="611825">
                <a:tc>
                  <a:txBody>
                    <a:bodyPr/>
                    <a:lstStyle/>
                    <a:p>
                      <a:pPr indent="0" lvl="0" marL="0" marR="0" rtl="0" algn="l">
                        <a:lnSpc>
                          <a:spcPct val="100000"/>
                        </a:lnSpc>
                        <a:spcBef>
                          <a:spcPts val="0"/>
                        </a:spcBef>
                        <a:spcAft>
                          <a:spcPts val="0"/>
                        </a:spcAft>
                        <a:buClr>
                          <a:srgbClr val="000000"/>
                        </a:buClr>
                        <a:buSzPts val="3000"/>
                        <a:buFont typeface="Arial"/>
                        <a:buNone/>
                      </a:pPr>
                      <a:r>
                        <a:rPr b="1" lang="en" sz="1200" u="none" cap="none" strike="noStrike">
                          <a:solidFill>
                            <a:srgbClr val="EA4336"/>
                          </a:solidFill>
                          <a:latin typeface="Calibri"/>
                          <a:ea typeface="Calibri"/>
                          <a:cs typeface="Calibri"/>
                          <a:sym typeface="Calibri"/>
                        </a:rPr>
                        <a:t>  MRMR</a:t>
                      </a:r>
                      <a:endParaRPr b="1" sz="1200" u="none" cap="none" strike="noStrike">
                        <a:solidFill>
                          <a:srgbClr val="EA4336"/>
                        </a:solidFill>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a:solidFill>
                            <a:srgbClr val="EA4336"/>
                          </a:solidFill>
                          <a:latin typeface="Calibri"/>
                          <a:ea typeface="Calibri"/>
                          <a:cs typeface="Calibri"/>
                          <a:sym typeface="Calibri"/>
                        </a:rPr>
                        <a:t>0.900</a:t>
                      </a:r>
                      <a:r>
                        <a:rPr lang="en" sz="1200">
                          <a:solidFill>
                            <a:schemeClr val="dk1"/>
                          </a:solidFill>
                          <a:latin typeface="Calibri"/>
                          <a:ea typeface="Calibri"/>
                          <a:cs typeface="Calibri"/>
                          <a:sym typeface="Calibri"/>
                        </a:rPr>
                        <a:t> ± 0.052</a:t>
                      </a:r>
                      <a:endParaRPr sz="1200" u="none" cap="none" strike="noStrike">
                        <a:solidFill>
                          <a:schemeClr val="dk1"/>
                        </a:solidFill>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a:solidFill>
                            <a:srgbClr val="EA4336"/>
                          </a:solidFill>
                          <a:latin typeface="Calibri"/>
                          <a:ea typeface="Calibri"/>
                          <a:cs typeface="Calibri"/>
                          <a:sym typeface="Calibri"/>
                        </a:rPr>
                        <a:t>0.894 </a:t>
                      </a:r>
                      <a:r>
                        <a:rPr lang="en" sz="1200">
                          <a:solidFill>
                            <a:schemeClr val="dk1"/>
                          </a:solidFill>
                          <a:latin typeface="Calibri"/>
                          <a:ea typeface="Calibri"/>
                          <a:cs typeface="Calibri"/>
                          <a:sym typeface="Calibri"/>
                        </a:rPr>
                        <a:t>± 0.054</a:t>
                      </a:r>
                      <a:endParaRPr sz="1200" u="none" cap="none" strike="noStrike">
                        <a:solidFill>
                          <a:schemeClr val="dk1"/>
                        </a:solidFill>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a:solidFill>
                            <a:srgbClr val="EA4336"/>
                          </a:solidFill>
                          <a:latin typeface="Calibri"/>
                          <a:ea typeface="Calibri"/>
                          <a:cs typeface="Calibri"/>
                          <a:sym typeface="Calibri"/>
                        </a:rPr>
                        <a:t>0.922</a:t>
                      </a:r>
                      <a:r>
                        <a:rPr lang="en" sz="1200">
                          <a:latin typeface="Calibri"/>
                          <a:ea typeface="Calibri"/>
                          <a:cs typeface="Calibri"/>
                          <a:sym typeface="Calibri"/>
                        </a:rPr>
                        <a:t> ± 0.065</a:t>
                      </a:r>
                      <a:endParaRPr sz="1200" u="none" cap="none" strike="noStrike">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a:solidFill>
                            <a:srgbClr val="EA4336"/>
                          </a:solidFill>
                          <a:latin typeface="Calibri"/>
                          <a:ea typeface="Calibri"/>
                          <a:cs typeface="Calibri"/>
                          <a:sym typeface="Calibri"/>
                        </a:rPr>
                        <a:t>0.893</a:t>
                      </a:r>
                      <a:r>
                        <a:rPr b="1" lang="en" sz="1200">
                          <a:solidFill>
                            <a:srgbClr val="0F0F0F"/>
                          </a:solidFill>
                          <a:latin typeface="Calibri"/>
                          <a:ea typeface="Calibri"/>
                          <a:cs typeface="Calibri"/>
                          <a:sym typeface="Calibri"/>
                        </a:rPr>
                        <a:t> </a:t>
                      </a:r>
                      <a:r>
                        <a:rPr lang="en" sz="1200">
                          <a:solidFill>
                            <a:srgbClr val="0F0F0F"/>
                          </a:solidFill>
                          <a:latin typeface="Calibri"/>
                          <a:ea typeface="Calibri"/>
                          <a:cs typeface="Calibri"/>
                          <a:sym typeface="Calibri"/>
                        </a:rPr>
                        <a:t>± 0.054</a:t>
                      </a:r>
                      <a:endParaRPr sz="1200" u="none" cap="none" strike="noStrike">
                        <a:solidFill>
                          <a:srgbClr val="0F0F0F"/>
                        </a:solidFill>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1200">
                          <a:solidFill>
                            <a:srgbClr val="EA4336"/>
                          </a:solidFill>
                          <a:latin typeface="Calibri"/>
                          <a:ea typeface="Calibri"/>
                          <a:cs typeface="Calibri"/>
                          <a:sym typeface="Calibri"/>
                        </a:rPr>
                        <a:t>0.946</a:t>
                      </a:r>
                      <a:r>
                        <a:rPr lang="en" sz="1200">
                          <a:solidFill>
                            <a:schemeClr val="dk1"/>
                          </a:solidFill>
                          <a:latin typeface="Calibri"/>
                          <a:ea typeface="Calibri"/>
                          <a:cs typeface="Calibri"/>
                          <a:sym typeface="Calibri"/>
                        </a:rPr>
                        <a:t> ± 0.056</a:t>
                      </a:r>
                      <a:endParaRPr sz="1200" u="none" cap="none" strike="noStrike">
                        <a:solidFill>
                          <a:schemeClr val="dk1"/>
                        </a:solidFill>
                        <a:latin typeface="Calibri"/>
                        <a:ea typeface="Calibri"/>
                        <a:cs typeface="Calibri"/>
                        <a:sym typeface="Calibri"/>
                      </a:endParaRPr>
                    </a:p>
                  </a:txBody>
                  <a:tcPr marT="9525" marB="91425" marR="9525" marL="9525" anchor="ctr">
                    <a:lnL cap="flat" cmpd="sng" w="38100">
                      <a:solidFill>
                        <a:srgbClr val="002B82"/>
                      </a:solidFill>
                      <a:prstDash val="solid"/>
                      <a:round/>
                      <a:headEnd len="sm" w="sm" type="none"/>
                      <a:tailEnd len="sm" w="sm" type="none"/>
                    </a:lnL>
                    <a:lnR cap="flat" cmpd="sng" w="38100">
                      <a:solidFill>
                        <a:srgbClr val="002B82"/>
                      </a:solidFill>
                      <a:prstDash val="solid"/>
                      <a:round/>
                      <a:headEnd len="sm" w="sm" type="none"/>
                      <a:tailEnd len="sm" w="sm" type="none"/>
                    </a:lnR>
                    <a:lnT cap="flat" cmpd="sng" w="38100">
                      <a:solidFill>
                        <a:srgbClr val="002B82"/>
                      </a:solidFill>
                      <a:prstDash val="solid"/>
                      <a:round/>
                      <a:headEnd len="sm" w="sm" type="none"/>
                      <a:tailEnd len="sm" w="sm" type="none"/>
                    </a:lnT>
                    <a:lnB cap="flat" cmpd="sng" w="38100">
                      <a:solidFill>
                        <a:srgbClr val="002B82"/>
                      </a:solidFill>
                      <a:prstDash val="solid"/>
                      <a:round/>
                      <a:headEnd len="sm" w="sm" type="none"/>
                      <a:tailEnd len="sm" w="sm" type="none"/>
                    </a:lnB>
                  </a:tcPr>
                </a:tc>
              </a:tr>
            </a:tbl>
          </a:graphicData>
        </a:graphic>
      </p:graphicFrame>
      <p:sp>
        <p:nvSpPr>
          <p:cNvPr id="816" name="Google Shape;816;p115"/>
          <p:cNvSpPr txBox="1"/>
          <p:nvPr/>
        </p:nvSpPr>
        <p:spPr>
          <a:xfrm>
            <a:off x="1289725" y="3462100"/>
            <a:ext cx="5959500" cy="1046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t/>
            </a:r>
            <a:endParaRPr>
              <a:latin typeface="Lato"/>
              <a:ea typeface="Lato"/>
              <a:cs typeface="Lato"/>
              <a:sym typeface="Lato"/>
            </a:endParaRPr>
          </a:p>
          <a:p>
            <a:pPr indent="-317500" lvl="0" marL="457200" rtl="0" algn="ctr">
              <a:lnSpc>
                <a:spcPct val="150000"/>
              </a:lnSpc>
              <a:spcBef>
                <a:spcPts val="0"/>
              </a:spcBef>
              <a:spcAft>
                <a:spcPts val="0"/>
              </a:spcAft>
              <a:buClr>
                <a:srgbClr val="EA4336"/>
              </a:buClr>
              <a:buSzPts val="1400"/>
              <a:buFont typeface="Lato"/>
              <a:buChar char="●"/>
            </a:pPr>
            <a:r>
              <a:rPr b="1" lang="en">
                <a:solidFill>
                  <a:srgbClr val="EA4336"/>
                </a:solidFill>
                <a:latin typeface="Lato"/>
                <a:ea typeface="Lato"/>
                <a:cs typeface="Lato"/>
                <a:sym typeface="Lato"/>
              </a:rPr>
              <a:t>MRMR + XgBoost gives the highest performance ~ 95% AUC</a:t>
            </a:r>
            <a:endParaRPr b="1">
              <a:solidFill>
                <a:srgbClr val="674EA7"/>
              </a:solidFill>
              <a:latin typeface="Lato"/>
              <a:ea typeface="Lato"/>
              <a:cs typeface="Lato"/>
              <a:sym typeface="Lato"/>
            </a:endParaRPr>
          </a:p>
          <a:p>
            <a:pPr indent="0" lvl="0" marL="457200" rtl="0" algn="l">
              <a:lnSpc>
                <a:spcPct val="150000"/>
              </a:lnSpc>
              <a:spcBef>
                <a:spcPts val="0"/>
              </a:spcBef>
              <a:spcAft>
                <a:spcPts val="0"/>
              </a:spcAft>
              <a:buNone/>
            </a:pPr>
            <a:r>
              <a:t/>
            </a:r>
            <a:endParaRPr>
              <a:solidFill>
                <a:srgbClr val="0F0F0F"/>
              </a:solidFill>
              <a:latin typeface="Lato"/>
              <a:ea typeface="Lato"/>
              <a:cs typeface="Lato"/>
              <a:sym typeface="Lato"/>
            </a:endParaRPr>
          </a:p>
        </p:txBody>
      </p:sp>
      <p:pic>
        <p:nvPicPr>
          <p:cNvPr id="817" name="Google Shape;817;p115"/>
          <p:cNvPicPr preferRelativeResize="0"/>
          <p:nvPr/>
        </p:nvPicPr>
        <p:blipFill>
          <a:blip r:embed="rId3">
            <a:alphaModFix/>
          </a:blip>
          <a:stretch>
            <a:fillRect/>
          </a:stretch>
        </p:blipFill>
        <p:spPr>
          <a:xfrm>
            <a:off x="2283450" y="64000"/>
            <a:ext cx="475488" cy="4754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23" name="Google Shape;823;p116"/>
          <p:cNvGraphicFramePr/>
          <p:nvPr/>
        </p:nvGraphicFramePr>
        <p:xfrm>
          <a:off x="4781925" y="2273879"/>
          <a:ext cx="3000000" cy="3000000"/>
        </p:xfrm>
        <a:graphic>
          <a:graphicData uri="http://schemas.openxmlformats.org/drawingml/2006/table">
            <a:tbl>
              <a:tblPr>
                <a:noFill/>
                <a:tableStyleId>{F267931D-88E3-4379-8787-3796A414973D}</a:tableStyleId>
              </a:tblPr>
              <a:tblGrid>
                <a:gridCol w="1949150"/>
                <a:gridCol w="1930700"/>
              </a:tblGrid>
              <a:tr h="601925">
                <a:tc>
                  <a:txBody>
                    <a:bodyPr/>
                    <a:lstStyle/>
                    <a:p>
                      <a:pPr indent="0" lvl="0" marL="0" rtl="0" algn="ctr">
                        <a:lnSpc>
                          <a:spcPct val="115000"/>
                        </a:lnSpc>
                        <a:spcBef>
                          <a:spcPts val="0"/>
                        </a:spcBef>
                        <a:spcAft>
                          <a:spcPts val="0"/>
                        </a:spcAft>
                        <a:buNone/>
                      </a:pPr>
                      <a:r>
                        <a:rPr b="1" lang="en" sz="1300">
                          <a:latin typeface="Lato"/>
                          <a:ea typeface="Lato"/>
                          <a:cs typeface="Lato"/>
                          <a:sym typeface="Lato"/>
                        </a:rPr>
                        <a:t>Highly expressed genes in AMD subjects</a:t>
                      </a:r>
                      <a:endParaRPr b="1" sz="1300">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0"/>
                        </a:spcAft>
                        <a:buNone/>
                      </a:pPr>
                      <a:r>
                        <a:rPr b="1" lang="en" sz="1300">
                          <a:latin typeface="Lato"/>
                          <a:ea typeface="Lato"/>
                          <a:cs typeface="Lato"/>
                          <a:sym typeface="Lato"/>
                        </a:rPr>
                        <a:t>Highly expressed genes in Control subjects</a:t>
                      </a:r>
                      <a:endParaRPr b="1" sz="1300">
                        <a:latin typeface="Lato"/>
                        <a:ea typeface="Lato"/>
                        <a:cs typeface="Lato"/>
                        <a:sym typeface="Lato"/>
                      </a:endParaRPr>
                    </a:p>
                  </a:txBody>
                  <a:tcPr marT="91425" marB="91425" marR="91425" marL="91425"/>
                </a:tc>
              </a:tr>
              <a:tr h="438025">
                <a:tc>
                  <a:txBody>
                    <a:bodyPr/>
                    <a:lstStyle/>
                    <a:p>
                      <a:pPr indent="0" lvl="0" marL="0" rtl="0" algn="ctr">
                        <a:lnSpc>
                          <a:spcPct val="115000"/>
                        </a:lnSpc>
                        <a:spcBef>
                          <a:spcPts val="0"/>
                        </a:spcBef>
                        <a:spcAft>
                          <a:spcPts val="0"/>
                        </a:spcAft>
                        <a:buNone/>
                      </a:pPr>
                      <a:r>
                        <a:rPr b="1" lang="en" sz="1300">
                          <a:solidFill>
                            <a:srgbClr val="EA4336"/>
                          </a:solidFill>
                          <a:latin typeface="Lato"/>
                          <a:ea typeface="Lato"/>
                          <a:cs typeface="Lato"/>
                          <a:sym typeface="Lato"/>
                        </a:rPr>
                        <a:t>CCDC18-AS1, COL28A1, CXCL12, HCP5, PTX3, S100B, HLA-DQA1, FAM66C</a:t>
                      </a:r>
                      <a:endParaRPr sz="1300">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0"/>
                        </a:spcAft>
                        <a:buNone/>
                      </a:pPr>
                      <a:r>
                        <a:rPr b="1" lang="en" sz="1300">
                          <a:solidFill>
                            <a:srgbClr val="386FCC"/>
                          </a:solidFill>
                          <a:latin typeface="Lato"/>
                          <a:ea typeface="Lato"/>
                          <a:cs typeface="Lato"/>
                          <a:sym typeface="Lato"/>
                        </a:rPr>
                        <a:t>FAM104A, SLC7A1</a:t>
                      </a:r>
                      <a:endParaRPr sz="1300">
                        <a:latin typeface="Lato"/>
                        <a:ea typeface="Lato"/>
                        <a:cs typeface="Lato"/>
                        <a:sym typeface="Lato"/>
                      </a:endParaRPr>
                    </a:p>
                  </a:txBody>
                  <a:tcPr marT="91425" marB="91425" marR="91425" marL="91425"/>
                </a:tc>
              </a:tr>
            </a:tbl>
          </a:graphicData>
        </a:graphic>
      </p:graphicFrame>
      <p:sp>
        <p:nvSpPr>
          <p:cNvPr id="824" name="Google Shape;824;p116"/>
          <p:cNvSpPr txBox="1"/>
          <p:nvPr/>
        </p:nvSpPr>
        <p:spPr>
          <a:xfrm>
            <a:off x="1936675" y="212600"/>
            <a:ext cx="7017300" cy="477000"/>
          </a:xfrm>
          <a:prstGeom prst="rect">
            <a:avLst/>
          </a:prstGeom>
          <a:noFill/>
          <a:ln>
            <a:noFill/>
          </a:ln>
        </p:spPr>
        <p:txBody>
          <a:bodyPr anchorCtr="0" anchor="t" bIns="91425" lIns="171450" spcFirstLastPara="1" rIns="91425" wrap="square" tIns="91425">
            <a:spAutoFit/>
          </a:bodyPr>
          <a:lstStyle/>
          <a:p>
            <a:pPr indent="0" lvl="0" marL="0" rtl="0" algn="l">
              <a:spcBef>
                <a:spcPts val="0"/>
              </a:spcBef>
              <a:spcAft>
                <a:spcPts val="0"/>
              </a:spcAft>
              <a:buNone/>
            </a:pPr>
            <a:r>
              <a:rPr b="1" lang="en" sz="1900">
                <a:solidFill>
                  <a:schemeClr val="dk1"/>
                </a:solidFill>
                <a:latin typeface="Lato"/>
                <a:ea typeface="Lato"/>
                <a:cs typeface="Lato"/>
                <a:sym typeface="Lato"/>
              </a:rPr>
              <a:t>SHapley Additive exPlanations (S</a:t>
            </a:r>
            <a:r>
              <a:rPr b="1" lang="en" sz="1900">
                <a:solidFill>
                  <a:schemeClr val="dk1"/>
                </a:solidFill>
                <a:latin typeface="Lato"/>
                <a:ea typeface="Lato"/>
                <a:cs typeface="Lato"/>
                <a:sym typeface="Lato"/>
              </a:rPr>
              <a:t>HAP): Interpreting the model</a:t>
            </a:r>
            <a:endParaRPr b="1" sz="1900">
              <a:solidFill>
                <a:schemeClr val="dk1"/>
              </a:solidFill>
              <a:latin typeface="Lato"/>
              <a:ea typeface="Lato"/>
              <a:cs typeface="Lato"/>
              <a:sym typeface="Lato"/>
            </a:endParaRPr>
          </a:p>
        </p:txBody>
      </p:sp>
      <p:sp>
        <p:nvSpPr>
          <p:cNvPr id="825" name="Google Shape;825;p116"/>
          <p:cNvSpPr txBox="1"/>
          <p:nvPr/>
        </p:nvSpPr>
        <p:spPr>
          <a:xfrm>
            <a:off x="330650" y="4494250"/>
            <a:ext cx="62433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Lato"/>
                <a:ea typeface="Lato"/>
                <a:cs typeface="Lato"/>
                <a:sym typeface="Lato"/>
              </a:rPr>
              <a:t>SHAP scores on test set for XGBOOST model with MRMR feature selection</a:t>
            </a:r>
            <a:endParaRPr b="1" sz="1200">
              <a:solidFill>
                <a:schemeClr val="dk1"/>
              </a:solidFill>
              <a:latin typeface="Lato"/>
              <a:ea typeface="Lato"/>
              <a:cs typeface="Lato"/>
              <a:sym typeface="Lato"/>
            </a:endParaRPr>
          </a:p>
        </p:txBody>
      </p:sp>
      <p:pic>
        <p:nvPicPr>
          <p:cNvPr id="826" name="Google Shape;826;p116"/>
          <p:cNvPicPr preferRelativeResize="0"/>
          <p:nvPr/>
        </p:nvPicPr>
        <p:blipFill rotWithShape="1">
          <a:blip r:embed="rId3">
            <a:alphaModFix/>
          </a:blip>
          <a:srcRect b="0" l="0" r="0" t="0"/>
          <a:stretch/>
        </p:blipFill>
        <p:spPr>
          <a:xfrm>
            <a:off x="1068625" y="1654500"/>
            <a:ext cx="3116725" cy="2930024"/>
          </a:xfrm>
          <a:prstGeom prst="rect">
            <a:avLst/>
          </a:prstGeom>
          <a:noFill/>
          <a:ln cap="flat" cmpd="sng" w="9525">
            <a:solidFill>
              <a:srgbClr val="D9D9D9"/>
            </a:solidFill>
            <a:prstDash val="solid"/>
            <a:round/>
            <a:headEnd len="sm" w="sm" type="none"/>
            <a:tailEnd len="sm" w="sm" type="none"/>
          </a:ln>
        </p:spPr>
      </p:pic>
      <p:sp>
        <p:nvSpPr>
          <p:cNvPr id="827" name="Google Shape;827;p116"/>
          <p:cNvSpPr txBox="1"/>
          <p:nvPr/>
        </p:nvSpPr>
        <p:spPr>
          <a:xfrm>
            <a:off x="385775" y="1027400"/>
            <a:ext cx="5375100" cy="798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Game theoretic approach to explain the output of any ML model.</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SHAP breaks down a prediction to show the impact of each feature</a:t>
            </a:r>
            <a:endParaRPr sz="1200">
              <a:solidFill>
                <a:schemeClr val="dk1"/>
              </a:solidFill>
              <a:latin typeface="Lato"/>
              <a:ea typeface="Lato"/>
              <a:cs typeface="Lato"/>
              <a:sym typeface="Lato"/>
            </a:endParaRPr>
          </a:p>
        </p:txBody>
      </p:sp>
      <p:pic>
        <p:nvPicPr>
          <p:cNvPr id="828" name="Google Shape;828;p116"/>
          <p:cNvPicPr preferRelativeResize="0"/>
          <p:nvPr/>
        </p:nvPicPr>
        <p:blipFill>
          <a:blip r:embed="rId4">
            <a:alphaModFix/>
          </a:blip>
          <a:stretch>
            <a:fillRect/>
          </a:stretch>
        </p:blipFill>
        <p:spPr>
          <a:xfrm flipH="1">
            <a:off x="1370437" y="213350"/>
            <a:ext cx="475488" cy="475488"/>
          </a:xfrm>
          <a:prstGeom prst="rect">
            <a:avLst/>
          </a:prstGeom>
          <a:noFill/>
          <a:ln>
            <a:noFill/>
          </a:ln>
        </p:spPr>
      </p:pic>
      <p:sp>
        <p:nvSpPr>
          <p:cNvPr id="829" name="Google Shape;829;p116"/>
          <p:cNvSpPr txBox="1"/>
          <p:nvPr/>
        </p:nvSpPr>
        <p:spPr>
          <a:xfrm>
            <a:off x="4912750" y="1871775"/>
            <a:ext cx="404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Asap"/>
                <a:ea typeface="Asap"/>
                <a:cs typeface="Asap"/>
                <a:sym typeface="Asap"/>
              </a:rPr>
              <a:t>Conclusion</a:t>
            </a:r>
            <a:r>
              <a:rPr b="1" lang="en" sz="1200">
                <a:solidFill>
                  <a:schemeClr val="dk1"/>
                </a:solidFill>
                <a:latin typeface="Asap"/>
                <a:ea typeface="Asap"/>
                <a:cs typeface="Asap"/>
                <a:sym typeface="Asap"/>
              </a:rPr>
              <a:t>: take the top 10 candidates for an example</a:t>
            </a:r>
            <a:endParaRPr b="1" sz="1200">
              <a:solidFill>
                <a:schemeClr val="dk1"/>
              </a:solidFill>
              <a:latin typeface="Asap"/>
              <a:ea typeface="Asap"/>
              <a:cs typeface="Asap"/>
              <a:sym typeface="Asa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7"/>
          <p:cNvSpPr txBox="1"/>
          <p:nvPr>
            <p:ph type="title"/>
          </p:nvPr>
        </p:nvSpPr>
        <p:spPr>
          <a:xfrm>
            <a:off x="720000" y="539500"/>
            <a:ext cx="826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Balancing Act: ML syste</a:t>
            </a:r>
            <a:r>
              <a:rPr lang="en" sz="2100"/>
              <a:t>ms and Gene Discovery Challenges</a:t>
            </a:r>
            <a:endParaRPr sz="2100"/>
          </a:p>
        </p:txBody>
      </p:sp>
      <p:sp>
        <p:nvSpPr>
          <p:cNvPr id="835" name="Google Shape;835;p117"/>
          <p:cNvSpPr txBox="1"/>
          <p:nvPr>
            <p:ph idx="1" type="body"/>
          </p:nvPr>
        </p:nvSpPr>
        <p:spPr>
          <a:xfrm>
            <a:off x="1018100" y="1204525"/>
            <a:ext cx="7911300" cy="3453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a:buChar char="●"/>
            </a:pPr>
            <a:r>
              <a:rPr b="1" lang="en"/>
              <a:t>Ensemble models: high prediction performance, but </a:t>
            </a:r>
            <a:r>
              <a:rPr b="1" lang="en">
                <a:solidFill>
                  <a:srgbClr val="EA4336"/>
                </a:solidFill>
              </a:rPr>
              <a:t>sensitive</a:t>
            </a:r>
            <a:r>
              <a:rPr b="1" lang="en">
                <a:solidFill>
                  <a:srgbClr val="EA4336"/>
                </a:solidFill>
              </a:rPr>
              <a:t> to number of input genes</a:t>
            </a:r>
            <a:endParaRPr b="1">
              <a:solidFill>
                <a:srgbClr val="EA4336"/>
              </a:solidFill>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Font typeface="Nunito"/>
              <a:buChar char="●"/>
            </a:pPr>
            <a:r>
              <a:rPr b="1" lang="en"/>
              <a:t>MRMR mitigates this issue but is not suitable for</a:t>
            </a:r>
            <a:r>
              <a:rPr b="1" lang="en">
                <a:solidFill>
                  <a:srgbClr val="EA4336"/>
                </a:solidFill>
              </a:rPr>
              <a:t> </a:t>
            </a:r>
            <a:r>
              <a:rPr b="1" i="1" lang="en">
                <a:solidFill>
                  <a:srgbClr val="EA4336"/>
                </a:solidFill>
              </a:rPr>
              <a:t>Complete</a:t>
            </a:r>
            <a:r>
              <a:rPr b="1" lang="en">
                <a:solidFill>
                  <a:srgbClr val="EA4336"/>
                </a:solidFill>
              </a:rPr>
              <a:t> Gene Discovery:</a:t>
            </a:r>
            <a:endParaRPr b="1">
              <a:solidFill>
                <a:srgbClr val="EA4336"/>
              </a:solidFill>
            </a:endParaRPr>
          </a:p>
          <a:p>
            <a:pPr indent="-304800" lvl="1" marL="914400" rtl="0" algn="l">
              <a:spcBef>
                <a:spcPts val="0"/>
              </a:spcBef>
              <a:spcAft>
                <a:spcPts val="0"/>
              </a:spcAft>
              <a:buSzPts val="1200"/>
              <a:buChar char="○"/>
            </a:pPr>
            <a:r>
              <a:rPr lang="en"/>
              <a:t>Tendency to mask important genes which are redundant with others</a:t>
            </a:r>
            <a:endParaRPr/>
          </a:p>
          <a:p>
            <a:pPr indent="-304800" lvl="1" marL="914400" rtl="0" algn="l">
              <a:spcBef>
                <a:spcPts val="0"/>
              </a:spcBef>
              <a:spcAft>
                <a:spcPts val="0"/>
              </a:spcAft>
              <a:buSzPts val="1200"/>
              <a:buChar char="○"/>
            </a:pPr>
            <a:r>
              <a:rPr lang="en"/>
              <a:t>E.g:</a:t>
            </a:r>
            <a:r>
              <a:rPr lang="en"/>
              <a:t> Biologically significant MOXD1 removed due to previously selected CCDC18-AS1</a:t>
            </a:r>
            <a:r>
              <a:rPr lang="en"/>
              <a:t>.</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Font typeface="Nunito"/>
              <a:buChar char="●"/>
            </a:pPr>
            <a:r>
              <a:rPr b="1" lang="en"/>
              <a:t>Models </a:t>
            </a:r>
            <a:r>
              <a:rPr b="1" lang="en"/>
              <a:t>sensitive</a:t>
            </a:r>
            <a:r>
              <a:rPr b="1" lang="en"/>
              <a:t> to data normalization are not recommended: </a:t>
            </a:r>
            <a:endParaRPr b="1"/>
          </a:p>
          <a:p>
            <a:pPr indent="-304800" lvl="1" marL="914400" rtl="0" algn="l">
              <a:spcBef>
                <a:spcPts val="0"/>
              </a:spcBef>
              <a:spcAft>
                <a:spcPts val="0"/>
              </a:spcAft>
              <a:buSzPts val="1200"/>
              <a:buChar char="○"/>
            </a:pPr>
            <a:r>
              <a:rPr lang="en"/>
              <a:t>Different genes are expressed on a different scale, thus data can not be normalized.</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Font typeface="Nunito"/>
              <a:buChar char="●"/>
            </a:pPr>
            <a:r>
              <a:rPr b="1" lang="en"/>
              <a:t>Statistical filtering is critical for stability of all ML methods.</a:t>
            </a:r>
            <a:endParaRPr b="1"/>
          </a:p>
          <a:p>
            <a:pPr indent="0" lvl="0" marL="457200" rtl="0" algn="l">
              <a:spcBef>
                <a:spcPts val="0"/>
              </a:spcBef>
              <a:spcAft>
                <a:spcPts val="0"/>
              </a:spcAft>
              <a:buNone/>
            </a:pPr>
            <a:r>
              <a:t/>
            </a:r>
            <a:endParaRPr/>
          </a:p>
          <a:p>
            <a:pPr indent="-304800" lvl="0" marL="457200" rtl="0" algn="l">
              <a:spcBef>
                <a:spcPts val="0"/>
              </a:spcBef>
              <a:spcAft>
                <a:spcPts val="0"/>
              </a:spcAft>
              <a:buSzPts val="1200"/>
              <a:buFont typeface="Nunito"/>
              <a:buChar char="●"/>
            </a:pPr>
            <a:r>
              <a:rPr b="1" lang="en"/>
              <a:t>High prediction performance is a </a:t>
            </a:r>
            <a:r>
              <a:rPr b="1" lang="en">
                <a:solidFill>
                  <a:srgbClr val="EA4336"/>
                </a:solidFill>
              </a:rPr>
              <a:t>double-edged sword:</a:t>
            </a:r>
            <a:endParaRPr b="1">
              <a:solidFill>
                <a:srgbClr val="EA4336"/>
              </a:solidFill>
            </a:endParaRPr>
          </a:p>
          <a:p>
            <a:pPr indent="-304800" lvl="1" marL="914400" rtl="0" algn="l">
              <a:spcBef>
                <a:spcPts val="0"/>
              </a:spcBef>
              <a:spcAft>
                <a:spcPts val="0"/>
              </a:spcAft>
              <a:buSzPts val="1200"/>
              <a:buChar char="○"/>
            </a:pPr>
            <a:r>
              <a:rPr lang="en"/>
              <a:t>The ability to </a:t>
            </a:r>
            <a:r>
              <a:rPr lang="en"/>
              <a:t>accurately</a:t>
            </a:r>
            <a:r>
              <a:rPr lang="en"/>
              <a:t> predict AMD from small set of genes detracts from the discovery of all crucial genes.</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Font typeface="Nunito"/>
              <a:buChar char="●"/>
            </a:pPr>
            <a:r>
              <a:rPr b="1" lang="en"/>
              <a:t>Future Directions:</a:t>
            </a:r>
            <a:endParaRPr b="1"/>
          </a:p>
          <a:p>
            <a:pPr indent="-304800" lvl="1" marL="914400" rtl="0" algn="l">
              <a:spcBef>
                <a:spcPts val="0"/>
              </a:spcBef>
              <a:spcAft>
                <a:spcPts val="0"/>
              </a:spcAft>
              <a:buSzPts val="1200"/>
              <a:buChar char="○"/>
            </a:pPr>
            <a:r>
              <a:rPr lang="en"/>
              <a:t>Incorporating domain knowledge in ML models</a:t>
            </a:r>
            <a:endParaRPr/>
          </a:p>
          <a:p>
            <a:pPr indent="-304800" lvl="1" marL="914400" rtl="0" algn="l">
              <a:spcBef>
                <a:spcPts val="0"/>
              </a:spcBef>
              <a:spcAft>
                <a:spcPts val="0"/>
              </a:spcAft>
              <a:buSzPts val="1200"/>
              <a:buChar char="○"/>
            </a:pPr>
            <a:r>
              <a:rPr lang="en"/>
              <a:t>Extending the problem to multiple stages of AMD</a:t>
            </a:r>
            <a:endParaRPr/>
          </a:p>
          <a:p>
            <a:pPr indent="-304800" lvl="1" marL="914400" rtl="0" algn="l">
              <a:spcBef>
                <a:spcPts val="0"/>
              </a:spcBef>
              <a:spcAft>
                <a:spcPts val="0"/>
              </a:spcAft>
              <a:buSzPts val="1200"/>
              <a:buChar char="○"/>
            </a:pPr>
            <a:r>
              <a:rPr lang="en"/>
              <a:t>Integrating other risk factors </a:t>
            </a:r>
            <a:endParaRPr/>
          </a:p>
        </p:txBody>
      </p:sp>
      <p:sp>
        <p:nvSpPr>
          <p:cNvPr id="836" name="Google Shape;836;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7" name="Google Shape;837;p117"/>
          <p:cNvPicPr preferRelativeResize="0"/>
          <p:nvPr/>
        </p:nvPicPr>
        <p:blipFill rotWithShape="1">
          <a:blip r:embed="rId4">
            <a:alphaModFix/>
          </a:blip>
          <a:srcRect b="-20802" l="0" r="-20802" t="0"/>
          <a:stretch/>
        </p:blipFill>
        <p:spPr>
          <a:xfrm>
            <a:off x="275325" y="629050"/>
            <a:ext cx="475488" cy="4754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xEl>
                                              <p:pRg end="17" st="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3" name="Google Shape;843;p118"/>
          <p:cNvSpPr txBox="1"/>
          <p:nvPr>
            <p:ph type="title"/>
          </p:nvPr>
        </p:nvSpPr>
        <p:spPr>
          <a:xfrm>
            <a:off x="1284000" y="2023053"/>
            <a:ext cx="6576000" cy="109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Lato"/>
                <a:ea typeface="Lato"/>
                <a:cs typeface="Lato"/>
                <a:sym typeface="Lato"/>
              </a:rPr>
              <a:t>Questions?</a:t>
            </a:r>
            <a:endParaRPr>
              <a:solidFill>
                <a:schemeClr val="accent3"/>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type="title"/>
          </p:nvPr>
        </p:nvSpPr>
        <p:spPr>
          <a:xfrm>
            <a:off x="1284000" y="2023053"/>
            <a:ext cx="6576000" cy="109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a:t>
            </a:r>
            <a:endParaRPr/>
          </a:p>
        </p:txBody>
      </p:sp>
      <p:sp>
        <p:nvSpPr>
          <p:cNvPr id="849" name="Google Shape;849;p119"/>
          <p:cNvSpPr txBox="1"/>
          <p:nvPr>
            <p:ph idx="1" type="subTitle"/>
          </p:nvPr>
        </p:nvSpPr>
        <p:spPr>
          <a:xfrm>
            <a:off x="1284000" y="3946740"/>
            <a:ext cx="65760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50" name="Google Shape;850;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120"/>
          <p:cNvSpPr txBox="1"/>
          <p:nvPr>
            <p:ph type="title"/>
          </p:nvPr>
        </p:nvSpPr>
        <p:spPr>
          <a:xfrm>
            <a:off x="2797300" y="68575"/>
            <a:ext cx="809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A1: </a:t>
            </a:r>
            <a:r>
              <a:rPr lang="en">
                <a:latin typeface="Lato"/>
                <a:ea typeface="Lato"/>
                <a:cs typeface="Lato"/>
                <a:sym typeface="Lato"/>
              </a:rPr>
              <a:t>Comparative Analysis</a:t>
            </a:r>
            <a:endParaRPr>
              <a:latin typeface="Lato"/>
              <a:ea typeface="Lato"/>
              <a:cs typeface="Lato"/>
              <a:sym typeface="Lato"/>
            </a:endParaRPr>
          </a:p>
        </p:txBody>
      </p:sp>
      <p:sp>
        <p:nvSpPr>
          <p:cNvPr id="857" name="Google Shape;857;p120"/>
          <p:cNvSpPr txBox="1"/>
          <p:nvPr>
            <p:ph idx="1" type="body"/>
          </p:nvPr>
        </p:nvSpPr>
        <p:spPr>
          <a:xfrm>
            <a:off x="670150" y="663138"/>
            <a:ext cx="7704000" cy="29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 comparative analysis between models to </a:t>
            </a:r>
            <a:r>
              <a:rPr b="1" lang="en"/>
              <a:t>identify</a:t>
            </a:r>
            <a:r>
              <a:rPr b="1" lang="en"/>
              <a:t> optimal number of genes.</a:t>
            </a:r>
            <a:endParaRPr b="1"/>
          </a:p>
          <a:p>
            <a:pPr indent="0" lvl="0" marL="0" rtl="0" algn="l">
              <a:spcBef>
                <a:spcPts val="0"/>
              </a:spcBef>
              <a:spcAft>
                <a:spcPts val="0"/>
              </a:spcAft>
              <a:buNone/>
            </a:pPr>
            <a:r>
              <a:rPr b="1" lang="en"/>
              <a:t>Our best model was XGBoost when trained on genes selected by MRMR.</a:t>
            </a:r>
            <a:endParaRPr b="1"/>
          </a:p>
          <a:p>
            <a:pPr indent="0" lvl="0" marL="0" rtl="0" algn="l">
              <a:spcBef>
                <a:spcPts val="0"/>
              </a:spcBef>
              <a:spcAft>
                <a:spcPts val="0"/>
              </a:spcAft>
              <a:buNone/>
            </a:pPr>
            <a:r>
              <a:rPr b="1" lang="en"/>
              <a:t>This model achieves &gt;95% AUC after 10 bootstrap resamples.</a:t>
            </a:r>
            <a:endParaRPr b="1"/>
          </a:p>
        </p:txBody>
      </p:sp>
      <p:pic>
        <p:nvPicPr>
          <p:cNvPr id="858" name="Google Shape;858;p120"/>
          <p:cNvPicPr preferRelativeResize="0"/>
          <p:nvPr/>
        </p:nvPicPr>
        <p:blipFill>
          <a:blip r:embed="rId4">
            <a:alphaModFix/>
          </a:blip>
          <a:stretch>
            <a:fillRect/>
          </a:stretch>
        </p:blipFill>
        <p:spPr>
          <a:xfrm>
            <a:off x="2274450" y="117175"/>
            <a:ext cx="475488" cy="475488"/>
          </a:xfrm>
          <a:prstGeom prst="rect">
            <a:avLst/>
          </a:prstGeom>
          <a:noFill/>
          <a:ln>
            <a:noFill/>
          </a:ln>
        </p:spPr>
      </p:pic>
      <p:sp>
        <p:nvSpPr>
          <p:cNvPr id="859" name="Google Shape;859;p120"/>
          <p:cNvSpPr txBox="1"/>
          <p:nvPr/>
        </p:nvSpPr>
        <p:spPr>
          <a:xfrm>
            <a:off x="1787038" y="4691425"/>
            <a:ext cx="62694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 Zoomed in version from upto 100 features along x-axis. Early stopping at 25 genes.</a:t>
            </a:r>
            <a:endParaRPr sz="1200">
              <a:solidFill>
                <a:schemeClr val="dk1"/>
              </a:solidFill>
              <a:latin typeface="Asap"/>
              <a:ea typeface="Asap"/>
              <a:cs typeface="Asap"/>
              <a:sym typeface="Asap"/>
            </a:endParaRPr>
          </a:p>
        </p:txBody>
      </p:sp>
      <p:sp>
        <p:nvSpPr>
          <p:cNvPr id="860" name="Google Shape;860;p120"/>
          <p:cNvSpPr txBox="1"/>
          <p:nvPr/>
        </p:nvSpPr>
        <p:spPr>
          <a:xfrm>
            <a:off x="1497355" y="1333575"/>
            <a:ext cx="499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Asap"/>
                <a:ea typeface="Asap"/>
                <a:cs typeface="Asap"/>
                <a:sym typeface="Asap"/>
              </a:rPr>
              <a:t>Conclusion</a:t>
            </a:r>
            <a:r>
              <a:rPr lang="en" sz="1200">
                <a:solidFill>
                  <a:schemeClr val="dk1"/>
                </a:solidFill>
                <a:latin typeface="Asap"/>
                <a:ea typeface="Asap"/>
                <a:cs typeface="Asap"/>
                <a:sym typeface="Asap"/>
              </a:rPr>
              <a:t>: choosing 25 features is enough to reach 95% AUC for MRMR</a:t>
            </a:r>
            <a:endParaRPr sz="1200">
              <a:solidFill>
                <a:schemeClr val="dk1"/>
              </a:solidFill>
              <a:latin typeface="Asap"/>
              <a:ea typeface="Asap"/>
              <a:cs typeface="Asap"/>
              <a:sym typeface="Asap"/>
            </a:endParaRPr>
          </a:p>
        </p:txBody>
      </p:sp>
      <p:pic>
        <p:nvPicPr>
          <p:cNvPr id="861" name="Google Shape;861;p120"/>
          <p:cNvPicPr preferRelativeResize="0"/>
          <p:nvPr/>
        </p:nvPicPr>
        <p:blipFill rotWithShape="1">
          <a:blip r:embed="rId5">
            <a:alphaModFix/>
          </a:blip>
          <a:srcRect b="0" l="0" r="0" t="0"/>
          <a:stretch/>
        </p:blipFill>
        <p:spPr>
          <a:xfrm>
            <a:off x="1087561" y="1775400"/>
            <a:ext cx="6214149" cy="2960199"/>
          </a:xfrm>
          <a:prstGeom prst="rect">
            <a:avLst/>
          </a:prstGeom>
          <a:noFill/>
          <a:ln>
            <a:noFill/>
          </a:ln>
        </p:spPr>
      </p:pic>
      <p:cxnSp>
        <p:nvCxnSpPr>
          <p:cNvPr id="862" name="Google Shape;862;p120"/>
          <p:cNvCxnSpPr/>
          <p:nvPr/>
        </p:nvCxnSpPr>
        <p:spPr>
          <a:xfrm flipH="1">
            <a:off x="3250694" y="1947639"/>
            <a:ext cx="15300" cy="2455500"/>
          </a:xfrm>
          <a:prstGeom prst="straightConnector1">
            <a:avLst/>
          </a:prstGeom>
          <a:noFill/>
          <a:ln cap="flat" cmpd="sng" w="28575">
            <a:solidFill>
              <a:srgbClr val="FF0000"/>
            </a:solidFill>
            <a:prstDash val="solid"/>
            <a:round/>
            <a:headEnd len="sm" w="sm" type="none"/>
            <a:tailEnd len="sm" w="sm" type="none"/>
          </a:ln>
        </p:spPr>
      </p:cxnSp>
      <p:sp>
        <p:nvSpPr>
          <p:cNvPr id="863" name="Google Shape;863;p120"/>
          <p:cNvSpPr txBox="1"/>
          <p:nvPr/>
        </p:nvSpPr>
        <p:spPr>
          <a:xfrm>
            <a:off x="3247982" y="3687098"/>
            <a:ext cx="1603800" cy="3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a:solidFill>
                  <a:srgbClr val="000000"/>
                </a:solidFill>
              </a:rPr>
              <a:t>Early stopping at 2</a:t>
            </a:r>
            <a:r>
              <a:rPr b="1" lang="en"/>
              <a:t>5</a:t>
            </a:r>
            <a:r>
              <a:rPr b="1" lang="en">
                <a:solidFill>
                  <a:srgbClr val="000000"/>
                </a:solidFill>
              </a:rPr>
              <a:t> genes</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7" name="Google Shape;607;p103"/>
          <p:cNvPicPr preferRelativeResize="0"/>
          <p:nvPr/>
        </p:nvPicPr>
        <p:blipFill>
          <a:blip r:embed="rId3">
            <a:alphaModFix/>
          </a:blip>
          <a:stretch>
            <a:fillRect/>
          </a:stretch>
        </p:blipFill>
        <p:spPr>
          <a:xfrm>
            <a:off x="2388225" y="1742750"/>
            <a:ext cx="3816873" cy="1456025"/>
          </a:xfrm>
          <a:prstGeom prst="rect">
            <a:avLst/>
          </a:prstGeom>
          <a:noFill/>
          <a:ln>
            <a:noFill/>
          </a:ln>
        </p:spPr>
      </p:pic>
      <p:sp>
        <p:nvSpPr>
          <p:cNvPr id="608" name="Google Shape;608;p103"/>
          <p:cNvSpPr txBox="1"/>
          <p:nvPr/>
        </p:nvSpPr>
        <p:spPr>
          <a:xfrm>
            <a:off x="441375" y="808225"/>
            <a:ext cx="8031300" cy="738900"/>
          </a:xfrm>
          <a:prstGeom prst="rect">
            <a:avLst/>
          </a:prstGeom>
          <a:noFill/>
          <a:ln>
            <a:noFill/>
          </a:ln>
        </p:spPr>
        <p:txBody>
          <a:bodyPr anchorCtr="0" anchor="t" bIns="91425" lIns="91425" spcFirstLastPara="1" rIns="91425" wrap="square" tIns="91425">
            <a:spAutoFit/>
          </a:bodyPr>
          <a:lstStyle/>
          <a:p>
            <a:pPr indent="0" lvl="0" marL="171450" rtl="0" algn="ctr">
              <a:spcBef>
                <a:spcPts val="0"/>
              </a:spcBef>
              <a:spcAft>
                <a:spcPts val="0"/>
              </a:spcAft>
              <a:buNone/>
            </a:pPr>
            <a:r>
              <a:rPr b="1" lang="en" sz="1800">
                <a:solidFill>
                  <a:srgbClr val="191919"/>
                </a:solidFill>
                <a:latin typeface="Lato"/>
                <a:ea typeface="Lato"/>
                <a:cs typeface="Lato"/>
                <a:sym typeface="Lato"/>
              </a:rPr>
              <a:t>Age- Related Macular Degeneration (AMD) </a:t>
            </a:r>
            <a:r>
              <a:rPr b="1" lang="en" sz="1800">
                <a:solidFill>
                  <a:srgbClr val="370E00"/>
                </a:solidFill>
                <a:latin typeface="Lato"/>
                <a:ea typeface="Lato"/>
                <a:cs typeface="Lato"/>
                <a:sym typeface="Lato"/>
              </a:rPr>
              <a:t> is an eye disease that can blur central vision.</a:t>
            </a:r>
            <a:endParaRPr b="1" sz="1800">
              <a:latin typeface="Lato"/>
              <a:ea typeface="Lato"/>
              <a:cs typeface="Lato"/>
              <a:sym typeface="Lato"/>
            </a:endParaRPr>
          </a:p>
        </p:txBody>
      </p:sp>
      <p:sp>
        <p:nvSpPr>
          <p:cNvPr id="609" name="Google Shape;609;p103"/>
          <p:cNvSpPr txBox="1"/>
          <p:nvPr/>
        </p:nvSpPr>
        <p:spPr>
          <a:xfrm>
            <a:off x="781800" y="3445300"/>
            <a:ext cx="72762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EA4336"/>
                </a:solidFill>
                <a:latin typeface="Lato"/>
                <a:ea typeface="Lato"/>
                <a:cs typeface="Lato"/>
                <a:sym typeface="Lato"/>
              </a:rPr>
              <a:t>200 million</a:t>
            </a:r>
            <a:r>
              <a:rPr lang="en" sz="1600">
                <a:solidFill>
                  <a:srgbClr val="EA4336"/>
                </a:solidFill>
                <a:latin typeface="Lato"/>
                <a:ea typeface="Lato"/>
                <a:cs typeface="Lato"/>
                <a:sym typeface="Lato"/>
              </a:rPr>
              <a:t> </a:t>
            </a:r>
            <a:r>
              <a:rPr lang="en" sz="1600">
                <a:solidFill>
                  <a:srgbClr val="001D35"/>
                </a:solidFill>
                <a:latin typeface="Lato"/>
                <a:ea typeface="Lato"/>
                <a:cs typeface="Lato"/>
                <a:sym typeface="Lato"/>
              </a:rPr>
              <a:t>people worldwide suffer from AMD</a:t>
            </a:r>
            <a:endParaRPr sz="1600">
              <a:solidFill>
                <a:srgbClr val="001D35"/>
              </a:solidFill>
              <a:latin typeface="Lato"/>
              <a:ea typeface="Lato"/>
              <a:cs typeface="Lato"/>
              <a:sym typeface="Lato"/>
            </a:endParaRPr>
          </a:p>
          <a:p>
            <a:pPr indent="0" lvl="0" marL="0" rtl="0" algn="ctr">
              <a:spcBef>
                <a:spcPts val="0"/>
              </a:spcBef>
              <a:spcAft>
                <a:spcPts val="0"/>
              </a:spcAft>
              <a:buNone/>
            </a:pPr>
            <a:r>
              <a:rPr lang="en" sz="1600">
                <a:solidFill>
                  <a:srgbClr val="001D35"/>
                </a:solidFill>
                <a:latin typeface="Lato"/>
                <a:ea typeface="Lato"/>
                <a:cs typeface="Lato"/>
                <a:sym typeface="Lato"/>
              </a:rPr>
              <a:t> </a:t>
            </a:r>
            <a:endParaRPr sz="1600">
              <a:solidFill>
                <a:srgbClr val="001D35"/>
              </a:solidFill>
              <a:latin typeface="Lato"/>
              <a:ea typeface="Lato"/>
              <a:cs typeface="Lato"/>
              <a:sym typeface="Lato"/>
            </a:endParaRPr>
          </a:p>
          <a:p>
            <a:pPr indent="0" lvl="0" marL="0" rtl="0" algn="ctr">
              <a:spcBef>
                <a:spcPts val="0"/>
              </a:spcBef>
              <a:spcAft>
                <a:spcPts val="0"/>
              </a:spcAft>
              <a:buNone/>
            </a:pPr>
            <a:r>
              <a:rPr lang="en" sz="1600">
                <a:solidFill>
                  <a:srgbClr val="001D35"/>
                </a:solidFill>
                <a:latin typeface="Lato"/>
                <a:ea typeface="Lato"/>
                <a:cs typeface="Lato"/>
                <a:sym typeface="Lato"/>
              </a:rPr>
              <a:t>About</a:t>
            </a:r>
            <a:r>
              <a:rPr lang="en" sz="1600">
                <a:solidFill>
                  <a:srgbClr val="EA4336"/>
                </a:solidFill>
                <a:latin typeface="Lato"/>
                <a:ea typeface="Lato"/>
                <a:cs typeface="Lato"/>
                <a:sym typeface="Lato"/>
              </a:rPr>
              <a:t> </a:t>
            </a:r>
            <a:r>
              <a:rPr b="1" lang="en" sz="1600">
                <a:solidFill>
                  <a:srgbClr val="EA4336"/>
                </a:solidFill>
                <a:latin typeface="Lato"/>
                <a:ea typeface="Lato"/>
                <a:cs typeface="Lato"/>
                <a:sym typeface="Lato"/>
              </a:rPr>
              <a:t>1 in 10 Americans aged 50</a:t>
            </a:r>
            <a:r>
              <a:rPr lang="en" sz="1600">
                <a:solidFill>
                  <a:srgbClr val="001D35"/>
                </a:solidFill>
                <a:latin typeface="Lato"/>
                <a:ea typeface="Lato"/>
                <a:cs typeface="Lato"/>
                <a:sym typeface="Lato"/>
              </a:rPr>
              <a:t> and older have the early form of AMD.</a:t>
            </a:r>
            <a:endParaRPr sz="1600">
              <a:solidFill>
                <a:srgbClr val="001D35"/>
              </a:solidFill>
              <a:latin typeface="Lato"/>
              <a:ea typeface="Lato"/>
              <a:cs typeface="Lato"/>
              <a:sym typeface="Lato"/>
            </a:endParaRPr>
          </a:p>
        </p:txBody>
      </p:sp>
      <p:sp>
        <p:nvSpPr>
          <p:cNvPr id="610" name="Google Shape;610;p103"/>
          <p:cNvSpPr txBox="1"/>
          <p:nvPr/>
        </p:nvSpPr>
        <p:spPr>
          <a:xfrm>
            <a:off x="2441450" y="987550"/>
            <a:ext cx="4670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sap"/>
              <a:ea typeface="Asap"/>
              <a:cs typeface="Asap"/>
              <a:sym typeface="Asap"/>
            </a:endParaRPr>
          </a:p>
        </p:txBody>
      </p:sp>
      <p:sp>
        <p:nvSpPr>
          <p:cNvPr id="611" name="Google Shape;611;p103"/>
          <p:cNvSpPr txBox="1"/>
          <p:nvPr/>
        </p:nvSpPr>
        <p:spPr>
          <a:xfrm>
            <a:off x="2050550" y="4749850"/>
            <a:ext cx="6796200" cy="2811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800">
                <a:latin typeface="Times New Roman"/>
                <a:ea typeface="Times New Roman"/>
                <a:cs typeface="Times New Roman"/>
                <a:sym typeface="Times New Roman"/>
              </a:rPr>
              <a:t>P</a:t>
            </a:r>
            <a:r>
              <a:rPr i="1" lang="en" sz="800">
                <a:latin typeface="Times New Roman"/>
                <a:ea typeface="Times New Roman"/>
                <a:cs typeface="Times New Roman"/>
                <a:sym typeface="Times New Roman"/>
              </a:rPr>
              <a:t>revalence of age-related macular degeneration (AMD) - Prevent blindness</a:t>
            </a:r>
            <a:r>
              <a:rPr lang="en" sz="800">
                <a:latin typeface="Times New Roman"/>
                <a:ea typeface="Times New Roman"/>
                <a:cs typeface="Times New Roman"/>
                <a:sym typeface="Times New Roman"/>
              </a:rPr>
              <a:t>. Prevent Blindness. </a:t>
            </a:r>
            <a:r>
              <a:rPr lang="en" sz="800" u="sng">
                <a:solidFill>
                  <a:schemeClr val="hlink"/>
                </a:solidFill>
                <a:latin typeface="Times New Roman"/>
                <a:ea typeface="Times New Roman"/>
                <a:cs typeface="Times New Roman"/>
                <a:sym typeface="Times New Roman"/>
                <a:hlinkClick r:id="rId4"/>
              </a:rPr>
              <a:t>https://preventblindness.org/amd-prevalence-vehss/</a:t>
            </a:r>
            <a:r>
              <a:rPr lang="en" sz="800">
                <a:latin typeface="Times New Roman"/>
                <a:ea typeface="Times New Roman"/>
                <a:cs typeface="Times New Roman"/>
                <a:sym typeface="Times New Roman"/>
              </a:rPr>
              <a:t> , Nov 2022.</a:t>
            </a:r>
            <a:endParaRPr sz="800">
              <a:solidFill>
                <a:schemeClr val="dk1"/>
              </a:solidFill>
              <a:latin typeface="Asap"/>
              <a:ea typeface="Asap"/>
              <a:cs typeface="Asap"/>
              <a:sym typeface="Asa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A1.2</a:t>
            </a:r>
            <a:endParaRPr/>
          </a:p>
        </p:txBody>
      </p:sp>
      <p:sp>
        <p:nvSpPr>
          <p:cNvPr id="869" name="Google Shape;869;p121"/>
          <p:cNvSpPr txBox="1"/>
          <p:nvPr>
            <p:ph idx="1" type="body"/>
          </p:nvPr>
        </p:nvSpPr>
        <p:spPr>
          <a:xfrm>
            <a:off x="720000" y="1215750"/>
            <a:ext cx="3612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Final list of 25 genes after ranking + early stopping.</a:t>
            </a:r>
            <a:endParaRPr b="1"/>
          </a:p>
          <a:p>
            <a:pPr indent="-304800" lvl="0" marL="457200" rtl="0" algn="l">
              <a:spcBef>
                <a:spcPts val="0"/>
              </a:spcBef>
              <a:spcAft>
                <a:spcPts val="0"/>
              </a:spcAft>
              <a:buSzPts val="1200"/>
              <a:buChar char="●"/>
            </a:pPr>
            <a:r>
              <a:rPr b="1" lang="en"/>
              <a:t>'S100B',</a:t>
            </a:r>
            <a:endParaRPr b="1"/>
          </a:p>
          <a:p>
            <a:pPr indent="-304800" lvl="0" marL="457200" rtl="0" algn="l">
              <a:spcBef>
                <a:spcPts val="0"/>
              </a:spcBef>
              <a:spcAft>
                <a:spcPts val="0"/>
              </a:spcAft>
              <a:buSzPts val="1200"/>
              <a:buChar char="●"/>
            </a:pPr>
            <a:r>
              <a:rPr b="1" lang="en"/>
              <a:t>  'STK24',</a:t>
            </a:r>
            <a:endParaRPr b="1"/>
          </a:p>
          <a:p>
            <a:pPr indent="-304800" lvl="0" marL="457200" rtl="0" algn="l">
              <a:spcBef>
                <a:spcPts val="0"/>
              </a:spcBef>
              <a:spcAft>
                <a:spcPts val="0"/>
              </a:spcAft>
              <a:buSzPts val="1200"/>
              <a:buChar char="●"/>
            </a:pPr>
            <a:r>
              <a:rPr b="1" lang="en"/>
              <a:t>  'GLB1L3',</a:t>
            </a:r>
            <a:endParaRPr b="1"/>
          </a:p>
          <a:p>
            <a:pPr indent="-304800" lvl="0" marL="457200" rtl="0" algn="l">
              <a:spcBef>
                <a:spcPts val="0"/>
              </a:spcBef>
              <a:spcAft>
                <a:spcPts val="0"/>
              </a:spcAft>
              <a:buSzPts val="1200"/>
              <a:buChar char="●"/>
            </a:pPr>
            <a:r>
              <a:rPr b="1" lang="en"/>
              <a:t>  'BRD3',</a:t>
            </a:r>
            <a:endParaRPr b="1"/>
          </a:p>
          <a:p>
            <a:pPr indent="-304800" lvl="0" marL="457200" rtl="0" algn="l">
              <a:spcBef>
                <a:spcPts val="0"/>
              </a:spcBef>
              <a:spcAft>
                <a:spcPts val="0"/>
              </a:spcAft>
              <a:buSzPts val="1200"/>
              <a:buChar char="●"/>
            </a:pPr>
            <a:r>
              <a:rPr b="1" lang="en"/>
              <a:t>  'CXCL12',</a:t>
            </a:r>
            <a:endParaRPr b="1"/>
          </a:p>
          <a:p>
            <a:pPr indent="-304800" lvl="0" marL="457200" rtl="0" algn="l">
              <a:spcBef>
                <a:spcPts val="0"/>
              </a:spcBef>
              <a:spcAft>
                <a:spcPts val="0"/>
              </a:spcAft>
              <a:buSzPts val="1200"/>
              <a:buChar char="●"/>
            </a:pPr>
            <a:r>
              <a:rPr b="1" lang="en"/>
              <a:t>  'FAM104A',</a:t>
            </a:r>
            <a:endParaRPr b="1"/>
          </a:p>
          <a:p>
            <a:pPr indent="-304800" lvl="0" marL="457200" rtl="0" algn="l">
              <a:spcBef>
                <a:spcPts val="0"/>
              </a:spcBef>
              <a:spcAft>
                <a:spcPts val="0"/>
              </a:spcAft>
              <a:buSzPts val="1200"/>
              <a:buChar char="●"/>
            </a:pPr>
            <a:r>
              <a:rPr b="1" lang="en"/>
              <a:t>  'PSMB8-AS1',</a:t>
            </a:r>
            <a:endParaRPr b="1"/>
          </a:p>
          <a:p>
            <a:pPr indent="-304800" lvl="0" marL="457200" rtl="0" algn="l">
              <a:spcBef>
                <a:spcPts val="0"/>
              </a:spcBef>
              <a:spcAft>
                <a:spcPts val="0"/>
              </a:spcAft>
              <a:buSzPts val="1200"/>
              <a:buChar char="●"/>
            </a:pPr>
            <a:r>
              <a:rPr b="1" lang="en"/>
              <a:t>  'IGSF1',</a:t>
            </a:r>
            <a:endParaRPr b="1"/>
          </a:p>
          <a:p>
            <a:pPr indent="-304800" lvl="0" marL="457200" rtl="0" algn="l">
              <a:spcBef>
                <a:spcPts val="0"/>
              </a:spcBef>
              <a:spcAft>
                <a:spcPts val="0"/>
              </a:spcAft>
              <a:buSzPts val="1200"/>
              <a:buChar char="●"/>
            </a:pPr>
            <a:r>
              <a:rPr b="1" lang="en"/>
              <a:t>  'COL28A1',</a:t>
            </a:r>
            <a:endParaRPr b="1"/>
          </a:p>
          <a:p>
            <a:pPr indent="-304800" lvl="0" marL="457200" rtl="0" algn="l">
              <a:spcBef>
                <a:spcPts val="0"/>
              </a:spcBef>
              <a:spcAft>
                <a:spcPts val="0"/>
              </a:spcAft>
              <a:buSzPts val="1200"/>
              <a:buChar char="●"/>
            </a:pPr>
            <a:r>
              <a:rPr b="1" lang="en"/>
              <a:t>  'PTX3',</a:t>
            </a:r>
            <a:endParaRPr b="1"/>
          </a:p>
          <a:p>
            <a:pPr indent="-304800" lvl="0" marL="457200" rtl="0" algn="l">
              <a:spcBef>
                <a:spcPts val="0"/>
              </a:spcBef>
              <a:spcAft>
                <a:spcPts val="0"/>
              </a:spcAft>
              <a:buSzPts val="1200"/>
              <a:buChar char="●"/>
            </a:pPr>
            <a:r>
              <a:rPr b="1" lang="en"/>
              <a:t>  'CYP21A2',</a:t>
            </a:r>
            <a:endParaRPr b="1"/>
          </a:p>
          <a:p>
            <a:pPr indent="-304800" lvl="0" marL="457200" rtl="0" algn="l">
              <a:spcBef>
                <a:spcPts val="0"/>
              </a:spcBef>
              <a:spcAft>
                <a:spcPts val="0"/>
              </a:spcAft>
              <a:buSzPts val="1200"/>
              <a:buChar char="●"/>
            </a:pPr>
            <a:r>
              <a:rPr b="1" lang="en"/>
              <a:t>  'FAM66C',</a:t>
            </a:r>
            <a:endParaRPr b="1"/>
          </a:p>
          <a:p>
            <a:pPr indent="-304800" lvl="0" marL="457200" rtl="0" algn="l">
              <a:spcBef>
                <a:spcPts val="0"/>
              </a:spcBef>
              <a:spcAft>
                <a:spcPts val="0"/>
              </a:spcAft>
              <a:buSzPts val="1200"/>
              <a:buChar char="●"/>
            </a:pPr>
            <a:r>
              <a:rPr b="1" lang="en"/>
              <a:t>  'HCP5',</a:t>
            </a:r>
            <a:endParaRPr b="1"/>
          </a:p>
          <a:p>
            <a:pPr indent="-304800" lvl="0" marL="457200" rtl="0" algn="l">
              <a:spcBef>
                <a:spcPts val="0"/>
              </a:spcBef>
              <a:spcAft>
                <a:spcPts val="0"/>
              </a:spcAft>
              <a:buSzPts val="1200"/>
              <a:buChar char="●"/>
            </a:pPr>
            <a:r>
              <a:rPr b="1" lang="en"/>
              <a:t>  'GYG2',</a:t>
            </a:r>
            <a:endParaRPr b="1"/>
          </a:p>
          <a:p>
            <a:pPr indent="0" lvl="0" marL="0" rtl="0" algn="l">
              <a:spcBef>
                <a:spcPts val="0"/>
              </a:spcBef>
              <a:spcAft>
                <a:spcPts val="0"/>
              </a:spcAft>
              <a:buNone/>
            </a:pPr>
            <a:r>
              <a:t/>
            </a:r>
            <a:endParaRPr b="1"/>
          </a:p>
        </p:txBody>
      </p:sp>
      <p:sp>
        <p:nvSpPr>
          <p:cNvPr id="870" name="Google Shape;870;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121"/>
          <p:cNvSpPr txBox="1"/>
          <p:nvPr/>
        </p:nvSpPr>
        <p:spPr>
          <a:xfrm>
            <a:off x="2971300" y="1463550"/>
            <a:ext cx="59475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'CCDC18-AS1',</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'CCDC3',</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'HLA-DMB',</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'ANO3',</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'CYP4F12',</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'CLRN1-AS1',</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'HLA-DQA1',</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'ANKRD35',</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'SLC7A1',</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'S100A1',</a:t>
            </a:r>
            <a:endParaRPr b="1" sz="1200">
              <a:solidFill>
                <a:schemeClr val="dk1"/>
              </a:solidFill>
              <a:latin typeface="Asap"/>
              <a:ea typeface="Asap"/>
              <a:cs typeface="Asap"/>
              <a:sym typeface="Asap"/>
            </a:endParaRPr>
          </a:p>
          <a:p>
            <a:pPr indent="-304800" lvl="0" marL="457200" rtl="0" algn="l">
              <a:spcBef>
                <a:spcPts val="0"/>
              </a:spcBef>
              <a:spcAft>
                <a:spcPts val="0"/>
              </a:spcAft>
              <a:buClr>
                <a:schemeClr val="dk1"/>
              </a:buClr>
              <a:buSzPts val="1200"/>
              <a:buFont typeface="Nunito Light"/>
              <a:buChar char="●"/>
            </a:pPr>
            <a:r>
              <a:rPr b="1" lang="en" sz="1200">
                <a:solidFill>
                  <a:schemeClr val="dk1"/>
                </a:solidFill>
                <a:latin typeface="Asap"/>
                <a:ea typeface="Asap"/>
                <a:cs typeface="Asap"/>
                <a:sym typeface="Asap"/>
              </a:rPr>
              <a:t>  'RBP7'</a:t>
            </a:r>
            <a:endParaRPr sz="1200">
              <a:solidFill>
                <a:schemeClr val="dk1"/>
              </a:solidFill>
              <a:latin typeface="Asap"/>
              <a:ea typeface="Asap"/>
              <a:cs typeface="Asap"/>
              <a:sym typeface="Asa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7" name="Google Shape;877;p122"/>
          <p:cNvPicPr preferRelativeResize="0"/>
          <p:nvPr/>
        </p:nvPicPr>
        <p:blipFill rotWithShape="1">
          <a:blip r:embed="rId3">
            <a:alphaModFix/>
          </a:blip>
          <a:srcRect b="4141" l="3456" r="0" t="9030"/>
          <a:stretch/>
        </p:blipFill>
        <p:spPr>
          <a:xfrm>
            <a:off x="1827312" y="1367000"/>
            <a:ext cx="5489376" cy="3535250"/>
          </a:xfrm>
          <a:prstGeom prst="rect">
            <a:avLst/>
          </a:prstGeom>
          <a:noFill/>
          <a:ln cap="flat" cmpd="sng" w="9525">
            <a:solidFill>
              <a:srgbClr val="D9D9D9"/>
            </a:solidFill>
            <a:prstDash val="solid"/>
            <a:round/>
            <a:headEnd len="sm" w="sm" type="none"/>
            <a:tailEnd len="sm" w="sm" type="none"/>
          </a:ln>
        </p:spPr>
      </p:pic>
      <p:sp>
        <p:nvSpPr>
          <p:cNvPr id="878" name="Google Shape;878;p1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A2: Local Interpretable Model-Agnostic Explanations (LIME) on MRMR &amp; XGBoost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A3: Filtering through variance</a:t>
            </a:r>
            <a:endParaRPr/>
          </a:p>
        </p:txBody>
      </p:sp>
      <p:sp>
        <p:nvSpPr>
          <p:cNvPr id="884" name="Google Shape;884;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5" name="Google Shape;885;p123"/>
          <p:cNvPicPr preferRelativeResize="0"/>
          <p:nvPr/>
        </p:nvPicPr>
        <p:blipFill rotWithShape="1">
          <a:blip r:embed="rId3">
            <a:alphaModFix/>
          </a:blip>
          <a:srcRect b="0" l="0" r="0" t="0"/>
          <a:stretch/>
        </p:blipFill>
        <p:spPr>
          <a:xfrm>
            <a:off x="539500" y="1238047"/>
            <a:ext cx="8292808" cy="3563300"/>
          </a:xfrm>
          <a:prstGeom prst="rect">
            <a:avLst/>
          </a:prstGeom>
          <a:noFill/>
          <a:ln cap="flat" cmpd="sng" w="9525">
            <a:solidFill>
              <a:srgbClr val="D9D9D9"/>
            </a:solidFill>
            <a:prstDash val="solid"/>
            <a:round/>
            <a:headEnd len="sm" w="sm" type="none"/>
            <a:tailEnd len="sm" w="sm" type="none"/>
          </a:ln>
        </p:spPr>
      </p:pic>
      <p:cxnSp>
        <p:nvCxnSpPr>
          <p:cNvPr id="886" name="Google Shape;886;p123"/>
          <p:cNvCxnSpPr/>
          <p:nvPr/>
        </p:nvCxnSpPr>
        <p:spPr>
          <a:xfrm flipH="1">
            <a:off x="1138110" y="1438343"/>
            <a:ext cx="13200" cy="2953200"/>
          </a:xfrm>
          <a:prstGeom prst="straightConnector1">
            <a:avLst/>
          </a:prstGeom>
          <a:noFill/>
          <a:ln cap="flat" cmpd="sng" w="28575">
            <a:solidFill>
              <a:srgbClr val="FF0000"/>
            </a:solidFill>
            <a:prstDash val="solid"/>
            <a:round/>
            <a:headEnd len="sm" w="sm" type="none"/>
            <a:tailEnd len="sm" w="sm" type="none"/>
          </a:ln>
        </p:spPr>
      </p:cxnSp>
      <p:sp>
        <p:nvSpPr>
          <p:cNvPr id="887" name="Google Shape;887;p123"/>
          <p:cNvSpPr txBox="1"/>
          <p:nvPr/>
        </p:nvSpPr>
        <p:spPr>
          <a:xfrm>
            <a:off x="1276490" y="1379304"/>
            <a:ext cx="3102900" cy="6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u="none" cap="none" strike="noStrike">
                <a:solidFill>
                  <a:srgbClr val="000000"/>
                </a:solidFill>
                <a:latin typeface="Arial"/>
                <a:ea typeface="Arial"/>
                <a:cs typeface="Arial"/>
                <a:sym typeface="Arial"/>
              </a:rPr>
              <a:t>Threshold line = 0.5</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u="none" cap="none" strike="noStrike">
                <a:solidFill>
                  <a:srgbClr val="000000"/>
                </a:solidFill>
                <a:latin typeface="Arial"/>
                <a:ea typeface="Arial"/>
                <a:cs typeface="Arial"/>
                <a:sym typeface="Arial"/>
              </a:rPr>
              <a:t>Removed ~10% of genes</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A4: Filtering Through Methods</a:t>
            </a:r>
            <a:endParaRPr/>
          </a:p>
        </p:txBody>
      </p:sp>
      <p:sp>
        <p:nvSpPr>
          <p:cNvPr id="893" name="Google Shape;893;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4" name="Google Shape;894;p124"/>
          <p:cNvPicPr preferRelativeResize="0"/>
          <p:nvPr/>
        </p:nvPicPr>
        <p:blipFill rotWithShape="1">
          <a:blip r:embed="rId3">
            <a:alphaModFix/>
          </a:blip>
          <a:srcRect b="0" l="0" r="0" t="0"/>
          <a:stretch/>
        </p:blipFill>
        <p:spPr>
          <a:xfrm>
            <a:off x="397912" y="1654078"/>
            <a:ext cx="3263153" cy="2549935"/>
          </a:xfrm>
          <a:prstGeom prst="rect">
            <a:avLst/>
          </a:prstGeom>
          <a:noFill/>
          <a:ln>
            <a:noFill/>
          </a:ln>
        </p:spPr>
      </p:pic>
      <p:pic>
        <p:nvPicPr>
          <p:cNvPr id="895" name="Google Shape;895;p124"/>
          <p:cNvPicPr preferRelativeResize="0"/>
          <p:nvPr/>
        </p:nvPicPr>
        <p:blipFill rotWithShape="1">
          <a:blip r:embed="rId4">
            <a:alphaModFix/>
          </a:blip>
          <a:srcRect b="0" l="0" r="0" t="0"/>
          <a:stretch/>
        </p:blipFill>
        <p:spPr>
          <a:xfrm>
            <a:off x="4622659" y="1657164"/>
            <a:ext cx="3264241" cy="2550811"/>
          </a:xfrm>
          <a:prstGeom prst="rect">
            <a:avLst/>
          </a:prstGeom>
          <a:noFill/>
          <a:ln>
            <a:noFill/>
          </a:ln>
        </p:spPr>
      </p:pic>
      <p:sp>
        <p:nvSpPr>
          <p:cNvPr id="896" name="Google Shape;896;p124"/>
          <p:cNvSpPr txBox="1"/>
          <p:nvPr/>
        </p:nvSpPr>
        <p:spPr>
          <a:xfrm>
            <a:off x="554439" y="1920060"/>
            <a:ext cx="13353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Differential Expression Analysis</a:t>
            </a:r>
            <a:endParaRPr b="0" i="0" u="none" cap="none" strike="noStrike">
              <a:solidFill>
                <a:srgbClr val="000000"/>
              </a:solidFill>
              <a:latin typeface="Calibri"/>
              <a:ea typeface="Calibri"/>
              <a:cs typeface="Calibri"/>
              <a:sym typeface="Calibri"/>
            </a:endParaRPr>
          </a:p>
        </p:txBody>
      </p:sp>
      <p:sp>
        <p:nvSpPr>
          <p:cNvPr id="897" name="Google Shape;897;p124"/>
          <p:cNvSpPr txBox="1"/>
          <p:nvPr/>
        </p:nvSpPr>
        <p:spPr>
          <a:xfrm>
            <a:off x="2233741" y="1920077"/>
            <a:ext cx="13353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Wilcoxon Rank-Sum Test</a:t>
            </a:r>
            <a:endParaRPr b="0" i="0" u="none" cap="none" strike="noStrike">
              <a:solidFill>
                <a:srgbClr val="000000"/>
              </a:solidFill>
              <a:latin typeface="Calibri"/>
              <a:ea typeface="Calibri"/>
              <a:cs typeface="Calibri"/>
              <a:sym typeface="Calibri"/>
            </a:endParaRPr>
          </a:p>
        </p:txBody>
      </p:sp>
      <p:sp>
        <p:nvSpPr>
          <p:cNvPr id="898" name="Google Shape;898;p124"/>
          <p:cNvSpPr txBox="1"/>
          <p:nvPr/>
        </p:nvSpPr>
        <p:spPr>
          <a:xfrm>
            <a:off x="1398630" y="3149605"/>
            <a:ext cx="13353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Kolmogorov-Smirnov Test</a:t>
            </a:r>
            <a:endParaRPr b="0" i="0" u="none" cap="none" strike="noStrike">
              <a:solidFill>
                <a:srgbClr val="000000"/>
              </a:solidFill>
              <a:latin typeface="Calibri"/>
              <a:ea typeface="Calibri"/>
              <a:cs typeface="Calibri"/>
              <a:sym typeface="Calibri"/>
            </a:endParaRPr>
          </a:p>
        </p:txBody>
      </p:sp>
      <p:sp>
        <p:nvSpPr>
          <p:cNvPr id="899" name="Google Shape;899;p124"/>
          <p:cNvSpPr txBox="1"/>
          <p:nvPr/>
        </p:nvSpPr>
        <p:spPr>
          <a:xfrm>
            <a:off x="4793713" y="1918996"/>
            <a:ext cx="13353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Differential Expression Analysis</a:t>
            </a:r>
            <a:endParaRPr b="0" i="0" u="none" cap="none" strike="noStrike">
              <a:solidFill>
                <a:srgbClr val="000000"/>
              </a:solidFill>
              <a:latin typeface="Calibri"/>
              <a:ea typeface="Calibri"/>
              <a:cs typeface="Calibri"/>
              <a:sym typeface="Calibri"/>
            </a:endParaRPr>
          </a:p>
        </p:txBody>
      </p:sp>
      <p:sp>
        <p:nvSpPr>
          <p:cNvPr id="900" name="Google Shape;900;p124"/>
          <p:cNvSpPr txBox="1"/>
          <p:nvPr/>
        </p:nvSpPr>
        <p:spPr>
          <a:xfrm>
            <a:off x="6473015" y="1919013"/>
            <a:ext cx="13353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Wilcoxon Rank-Sum Test</a:t>
            </a:r>
            <a:endParaRPr b="0" i="0" u="none" cap="none" strike="noStrike">
              <a:solidFill>
                <a:srgbClr val="000000"/>
              </a:solidFill>
              <a:latin typeface="Calibri"/>
              <a:ea typeface="Calibri"/>
              <a:cs typeface="Calibri"/>
              <a:sym typeface="Calibri"/>
            </a:endParaRPr>
          </a:p>
        </p:txBody>
      </p:sp>
      <p:sp>
        <p:nvSpPr>
          <p:cNvPr id="901" name="Google Shape;901;p124"/>
          <p:cNvSpPr txBox="1"/>
          <p:nvPr/>
        </p:nvSpPr>
        <p:spPr>
          <a:xfrm>
            <a:off x="5637904" y="3148541"/>
            <a:ext cx="13353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Kolmogorov-Smirnov Test</a:t>
            </a:r>
            <a:endParaRPr b="0" i="0" u="none" cap="none" strike="noStrike">
              <a:solidFill>
                <a:srgbClr val="000000"/>
              </a:solidFill>
              <a:latin typeface="Calibri"/>
              <a:ea typeface="Calibri"/>
              <a:cs typeface="Calibri"/>
              <a:sym typeface="Calibri"/>
            </a:endParaRPr>
          </a:p>
        </p:txBody>
      </p:sp>
      <p:sp>
        <p:nvSpPr>
          <p:cNvPr id="902" name="Google Shape;902;p124"/>
          <p:cNvSpPr txBox="1"/>
          <p:nvPr/>
        </p:nvSpPr>
        <p:spPr>
          <a:xfrm>
            <a:off x="7480380" y="3570459"/>
            <a:ext cx="1265700" cy="3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652 Genes</a:t>
            </a:r>
            <a:endParaRPr b="0" i="0" u="none" cap="none" strike="noStrike">
              <a:solidFill>
                <a:srgbClr val="000000"/>
              </a:solidFill>
              <a:latin typeface="Calibri"/>
              <a:ea typeface="Calibri"/>
              <a:cs typeface="Calibri"/>
              <a:sym typeface="Calibri"/>
            </a:endParaRPr>
          </a:p>
        </p:txBody>
      </p:sp>
      <p:sp>
        <p:nvSpPr>
          <p:cNvPr id="903" name="Google Shape;903;p124"/>
          <p:cNvSpPr txBox="1"/>
          <p:nvPr/>
        </p:nvSpPr>
        <p:spPr>
          <a:xfrm>
            <a:off x="3054801" y="3570459"/>
            <a:ext cx="1544100" cy="37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u="none" cap="none" strike="noStrike">
                <a:solidFill>
                  <a:srgbClr val="000000"/>
                </a:solidFill>
                <a:latin typeface="Calibri"/>
                <a:ea typeface="Calibri"/>
                <a:cs typeface="Calibri"/>
                <a:sym typeface="Calibri"/>
              </a:rPr>
              <a:t>2486 Genes</a:t>
            </a:r>
            <a:endParaRPr b="0" i="0" u="none" cap="none" strike="noStrike">
              <a:solidFill>
                <a:srgbClr val="000000"/>
              </a:solidFill>
              <a:latin typeface="Calibri"/>
              <a:ea typeface="Calibri"/>
              <a:cs typeface="Calibri"/>
              <a:sym typeface="Calibri"/>
            </a:endParaRPr>
          </a:p>
        </p:txBody>
      </p:sp>
      <p:cxnSp>
        <p:nvCxnSpPr>
          <p:cNvPr id="904" name="Google Shape;904;p124"/>
          <p:cNvCxnSpPr/>
          <p:nvPr/>
        </p:nvCxnSpPr>
        <p:spPr>
          <a:xfrm>
            <a:off x="3024258" y="3276349"/>
            <a:ext cx="441600" cy="375000"/>
          </a:xfrm>
          <a:prstGeom prst="straightConnector1">
            <a:avLst/>
          </a:prstGeom>
          <a:noFill/>
          <a:ln cap="flat" cmpd="sng" w="38100">
            <a:solidFill>
              <a:srgbClr val="44546A"/>
            </a:solidFill>
            <a:prstDash val="solid"/>
            <a:round/>
            <a:headEnd len="sm" w="sm" type="none"/>
            <a:tailEnd len="med" w="med" type="triangle"/>
          </a:ln>
        </p:spPr>
      </p:cxnSp>
      <p:cxnSp>
        <p:nvCxnSpPr>
          <p:cNvPr id="905" name="Google Shape;905;p124"/>
          <p:cNvCxnSpPr/>
          <p:nvPr/>
        </p:nvCxnSpPr>
        <p:spPr>
          <a:xfrm>
            <a:off x="6210089" y="2730674"/>
            <a:ext cx="1287900" cy="937800"/>
          </a:xfrm>
          <a:prstGeom prst="straightConnector1">
            <a:avLst/>
          </a:prstGeom>
          <a:noFill/>
          <a:ln cap="flat" cmpd="sng" w="38100">
            <a:solidFill>
              <a:srgbClr val="44546A"/>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9" name="Shape 909"/>
        <p:cNvGrpSpPr/>
        <p:nvPr/>
      </p:nvGrpSpPr>
      <p:grpSpPr>
        <a:xfrm>
          <a:off x="0" y="0"/>
          <a:ext cx="0" cy="0"/>
          <a:chOff x="0" y="0"/>
          <a:chExt cx="0" cy="0"/>
        </a:xfrm>
      </p:grpSpPr>
      <p:sp>
        <p:nvSpPr>
          <p:cNvPr id="910" name="Google Shape;910;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1" name="Google Shape;911;p125"/>
          <p:cNvPicPr preferRelativeResize="0"/>
          <p:nvPr/>
        </p:nvPicPr>
        <p:blipFill>
          <a:blip r:embed="rId3">
            <a:alphaModFix/>
          </a:blip>
          <a:stretch>
            <a:fillRect/>
          </a:stretch>
        </p:blipFill>
        <p:spPr>
          <a:xfrm>
            <a:off x="3088650" y="984125"/>
            <a:ext cx="2966688" cy="26688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5" name="Shape 915"/>
        <p:cNvGrpSpPr/>
        <p:nvPr/>
      </p:nvGrpSpPr>
      <p:grpSpPr>
        <a:xfrm>
          <a:off x="0" y="0"/>
          <a:ext cx="0" cy="0"/>
          <a:chOff x="0" y="0"/>
          <a:chExt cx="0" cy="0"/>
        </a:xfrm>
      </p:grpSpPr>
      <p:sp>
        <p:nvSpPr>
          <p:cNvPr id="916" name="Google Shape;916;p126"/>
          <p:cNvSpPr txBox="1"/>
          <p:nvPr>
            <p:ph idx="12" type="sldNum"/>
          </p:nvPr>
        </p:nvSpPr>
        <p:spPr>
          <a:xfrm>
            <a:off x="8231601" y="4269428"/>
            <a:ext cx="548700" cy="35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7" name="Google Shape;917;p126"/>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Our </a:t>
            </a:r>
            <a:r>
              <a:rPr lang="en">
                <a:latin typeface="Lato"/>
                <a:ea typeface="Lato"/>
                <a:cs typeface="Lato"/>
                <a:sym typeface="Lato"/>
              </a:rPr>
              <a:t>Pipeline</a:t>
            </a:r>
            <a:endParaRPr>
              <a:latin typeface="Lato"/>
              <a:ea typeface="Lato"/>
              <a:cs typeface="Lato"/>
              <a:sym typeface="Lato"/>
            </a:endParaRPr>
          </a:p>
        </p:txBody>
      </p:sp>
      <p:pic>
        <p:nvPicPr>
          <p:cNvPr id="918" name="Google Shape;918;p126"/>
          <p:cNvPicPr preferRelativeResize="0"/>
          <p:nvPr/>
        </p:nvPicPr>
        <p:blipFill>
          <a:blip r:embed="rId4">
            <a:alphaModFix/>
          </a:blip>
          <a:stretch>
            <a:fillRect/>
          </a:stretch>
        </p:blipFill>
        <p:spPr>
          <a:xfrm>
            <a:off x="0" y="991610"/>
            <a:ext cx="1302215" cy="1124207"/>
          </a:xfrm>
          <a:prstGeom prst="rect">
            <a:avLst/>
          </a:prstGeom>
          <a:noFill/>
          <a:ln>
            <a:noFill/>
          </a:ln>
        </p:spPr>
      </p:pic>
      <p:sp>
        <p:nvSpPr>
          <p:cNvPr id="919" name="Google Shape;919;p126"/>
          <p:cNvSpPr txBox="1"/>
          <p:nvPr/>
        </p:nvSpPr>
        <p:spPr>
          <a:xfrm>
            <a:off x="365049" y="2271175"/>
            <a:ext cx="6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Data</a:t>
            </a:r>
            <a:endParaRPr b="1">
              <a:latin typeface="Lato"/>
              <a:ea typeface="Lato"/>
              <a:cs typeface="Lato"/>
              <a:sym typeface="Lato"/>
            </a:endParaRPr>
          </a:p>
        </p:txBody>
      </p:sp>
      <p:sp>
        <p:nvSpPr>
          <p:cNvPr id="920" name="Google Shape;920;p126"/>
          <p:cNvSpPr/>
          <p:nvPr/>
        </p:nvSpPr>
        <p:spPr>
          <a:xfrm>
            <a:off x="1507818" y="1410920"/>
            <a:ext cx="543900" cy="2856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1" name="Google Shape;921;p126"/>
          <p:cNvSpPr txBox="1"/>
          <p:nvPr/>
        </p:nvSpPr>
        <p:spPr>
          <a:xfrm>
            <a:off x="2233728" y="2271175"/>
            <a:ext cx="8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Filter</a:t>
            </a:r>
            <a:endParaRPr b="1">
              <a:latin typeface="Lato"/>
              <a:ea typeface="Lato"/>
              <a:cs typeface="Lato"/>
              <a:sym typeface="Lato"/>
            </a:endParaRPr>
          </a:p>
        </p:txBody>
      </p:sp>
      <p:sp>
        <p:nvSpPr>
          <p:cNvPr id="922" name="Google Shape;922;p126"/>
          <p:cNvSpPr txBox="1"/>
          <p:nvPr/>
        </p:nvSpPr>
        <p:spPr>
          <a:xfrm>
            <a:off x="3169424" y="1172100"/>
            <a:ext cx="2206800" cy="7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 Get rid of low-variance genes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2. Statistical filters:</a:t>
            </a:r>
            <a:endParaRPr sz="1200">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r>
              <a:rPr lang="en">
                <a:latin typeface="Lato"/>
                <a:ea typeface="Lato"/>
                <a:cs typeface="Lato"/>
                <a:sym typeface="Lato"/>
              </a:rPr>
              <a:t>- </a:t>
            </a:r>
            <a:r>
              <a:rPr lang="en" sz="1200">
                <a:latin typeface="Lato"/>
                <a:ea typeface="Lato"/>
                <a:cs typeface="Lato"/>
                <a:sym typeface="Lato"/>
              </a:rPr>
              <a:t>DEA, rank-sum, KS</a:t>
            </a:r>
            <a:endParaRPr sz="1200">
              <a:latin typeface="Lato"/>
              <a:ea typeface="Lato"/>
              <a:cs typeface="Lato"/>
              <a:sym typeface="Lato"/>
            </a:endParaRPr>
          </a:p>
        </p:txBody>
      </p:sp>
      <p:sp>
        <p:nvSpPr>
          <p:cNvPr id="923" name="Google Shape;923;p126"/>
          <p:cNvSpPr txBox="1"/>
          <p:nvPr/>
        </p:nvSpPr>
        <p:spPr>
          <a:xfrm>
            <a:off x="5703750" y="2273950"/>
            <a:ext cx="24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Feature importance</a:t>
            </a:r>
            <a:endParaRPr b="1">
              <a:latin typeface="Lato"/>
              <a:ea typeface="Lato"/>
              <a:cs typeface="Lato"/>
              <a:sym typeface="Lato"/>
            </a:endParaRPr>
          </a:p>
        </p:txBody>
      </p:sp>
      <p:sp>
        <p:nvSpPr>
          <p:cNvPr id="924" name="Google Shape;924;p126"/>
          <p:cNvSpPr txBox="1"/>
          <p:nvPr/>
        </p:nvSpPr>
        <p:spPr>
          <a:xfrm>
            <a:off x="7796600" y="487525"/>
            <a:ext cx="141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Use supervised methods to </a:t>
            </a:r>
            <a:r>
              <a:rPr b="1" lang="en" sz="1200">
                <a:solidFill>
                  <a:srgbClr val="CC0000"/>
                </a:solidFill>
                <a:latin typeface="Lato"/>
                <a:ea typeface="Lato"/>
                <a:cs typeface="Lato"/>
                <a:sym typeface="Lato"/>
              </a:rPr>
              <a:t>rank </a:t>
            </a:r>
            <a:r>
              <a:rPr lang="en" sz="1200">
                <a:latin typeface="Lato"/>
                <a:ea typeface="Lato"/>
                <a:cs typeface="Lato"/>
                <a:sym typeface="Lato"/>
              </a:rPr>
              <a:t>genes based on predictive ability</a:t>
            </a:r>
            <a:endParaRPr sz="1200">
              <a:latin typeface="Lato"/>
              <a:ea typeface="Lato"/>
              <a:cs typeface="Lato"/>
              <a:sym typeface="Lato"/>
            </a:endParaRPr>
          </a:p>
        </p:txBody>
      </p:sp>
      <p:sp>
        <p:nvSpPr>
          <p:cNvPr id="925" name="Google Shape;925;p126"/>
          <p:cNvSpPr txBox="1"/>
          <p:nvPr/>
        </p:nvSpPr>
        <p:spPr>
          <a:xfrm>
            <a:off x="6183900" y="4277250"/>
            <a:ext cx="18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Choose top </a:t>
            </a:r>
            <a:r>
              <a:rPr b="1" i="1" lang="en">
                <a:latin typeface="Lato"/>
                <a:ea typeface="Lato"/>
                <a:cs typeface="Lato"/>
                <a:sym typeface="Lato"/>
              </a:rPr>
              <a:t>k</a:t>
            </a:r>
            <a:endParaRPr b="1">
              <a:latin typeface="Lato"/>
              <a:ea typeface="Lato"/>
              <a:cs typeface="Lato"/>
              <a:sym typeface="Lato"/>
            </a:endParaRPr>
          </a:p>
        </p:txBody>
      </p:sp>
      <p:sp>
        <p:nvSpPr>
          <p:cNvPr id="926" name="Google Shape;926;p126"/>
          <p:cNvSpPr txBox="1"/>
          <p:nvPr/>
        </p:nvSpPr>
        <p:spPr>
          <a:xfrm>
            <a:off x="3862661" y="4308000"/>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Modeling</a:t>
            </a:r>
            <a:endParaRPr i="1">
              <a:latin typeface="Lato"/>
              <a:ea typeface="Lato"/>
              <a:cs typeface="Lato"/>
              <a:sym typeface="Lato"/>
            </a:endParaRPr>
          </a:p>
        </p:txBody>
      </p:sp>
      <p:sp>
        <p:nvSpPr>
          <p:cNvPr id="927" name="Google Shape;927;p126"/>
          <p:cNvSpPr/>
          <p:nvPr/>
        </p:nvSpPr>
        <p:spPr>
          <a:xfrm rot="10800000">
            <a:off x="3243028" y="3403557"/>
            <a:ext cx="543900" cy="2856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8" name="Google Shape;928;p126"/>
          <p:cNvSpPr txBox="1"/>
          <p:nvPr/>
        </p:nvSpPr>
        <p:spPr>
          <a:xfrm>
            <a:off x="-188275" y="4012425"/>
            <a:ext cx="199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Data with selected     features</a:t>
            </a:r>
            <a:endParaRPr b="1">
              <a:latin typeface="Lato"/>
              <a:ea typeface="Lato"/>
              <a:cs typeface="Lato"/>
              <a:sym typeface="Lato"/>
            </a:endParaRPr>
          </a:p>
        </p:txBody>
      </p:sp>
      <p:pic>
        <p:nvPicPr>
          <p:cNvPr id="929" name="Google Shape;929;p126"/>
          <p:cNvPicPr preferRelativeResize="0"/>
          <p:nvPr/>
        </p:nvPicPr>
        <p:blipFill>
          <a:blip r:embed="rId4">
            <a:alphaModFix/>
          </a:blip>
          <a:stretch>
            <a:fillRect/>
          </a:stretch>
        </p:blipFill>
        <p:spPr>
          <a:xfrm>
            <a:off x="0" y="2888223"/>
            <a:ext cx="1302215" cy="1124207"/>
          </a:xfrm>
          <a:prstGeom prst="rect">
            <a:avLst/>
          </a:prstGeom>
          <a:noFill/>
          <a:ln>
            <a:noFill/>
          </a:ln>
        </p:spPr>
      </p:pic>
      <p:pic>
        <p:nvPicPr>
          <p:cNvPr id="930" name="Google Shape;930;p126"/>
          <p:cNvPicPr preferRelativeResize="0"/>
          <p:nvPr/>
        </p:nvPicPr>
        <p:blipFill rotWithShape="1">
          <a:blip r:embed="rId5">
            <a:alphaModFix/>
          </a:blip>
          <a:srcRect b="0" l="28106" r="26095" t="0"/>
          <a:stretch/>
        </p:blipFill>
        <p:spPr>
          <a:xfrm>
            <a:off x="2134135" y="836258"/>
            <a:ext cx="1035299" cy="1434917"/>
          </a:xfrm>
          <a:prstGeom prst="rect">
            <a:avLst/>
          </a:prstGeom>
          <a:noFill/>
          <a:ln>
            <a:noFill/>
          </a:ln>
        </p:spPr>
      </p:pic>
      <p:pic>
        <p:nvPicPr>
          <p:cNvPr id="931" name="Google Shape;931;p126"/>
          <p:cNvPicPr preferRelativeResize="0"/>
          <p:nvPr/>
        </p:nvPicPr>
        <p:blipFill>
          <a:blip r:embed="rId6">
            <a:alphaModFix/>
          </a:blip>
          <a:stretch>
            <a:fillRect/>
          </a:stretch>
        </p:blipFill>
        <p:spPr>
          <a:xfrm>
            <a:off x="6183900" y="2823900"/>
            <a:ext cx="1520100" cy="1365100"/>
          </a:xfrm>
          <a:prstGeom prst="rect">
            <a:avLst/>
          </a:prstGeom>
          <a:noFill/>
          <a:ln>
            <a:noFill/>
          </a:ln>
        </p:spPr>
      </p:pic>
      <p:sp>
        <p:nvSpPr>
          <p:cNvPr id="932" name="Google Shape;932;p126"/>
          <p:cNvSpPr/>
          <p:nvPr/>
        </p:nvSpPr>
        <p:spPr>
          <a:xfrm>
            <a:off x="5481843" y="1410933"/>
            <a:ext cx="543900" cy="2856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33" name="Google Shape;933;p126"/>
          <p:cNvPicPr preferRelativeResize="0"/>
          <p:nvPr/>
        </p:nvPicPr>
        <p:blipFill>
          <a:blip r:embed="rId7">
            <a:alphaModFix/>
          </a:blip>
          <a:stretch>
            <a:fillRect/>
          </a:stretch>
        </p:blipFill>
        <p:spPr>
          <a:xfrm>
            <a:off x="6124822" y="663275"/>
            <a:ext cx="1520100" cy="1520100"/>
          </a:xfrm>
          <a:prstGeom prst="rect">
            <a:avLst/>
          </a:prstGeom>
          <a:noFill/>
          <a:ln>
            <a:noFill/>
          </a:ln>
        </p:spPr>
      </p:pic>
      <p:sp>
        <p:nvSpPr>
          <p:cNvPr id="934" name="Google Shape;934;p126"/>
          <p:cNvSpPr/>
          <p:nvPr/>
        </p:nvSpPr>
        <p:spPr>
          <a:xfrm rot="5400000">
            <a:off x="7083250" y="2134600"/>
            <a:ext cx="2291400" cy="969900"/>
          </a:xfrm>
          <a:prstGeom prst="uturnArrow">
            <a:avLst>
              <a:gd fmla="val 25000" name="adj1"/>
              <a:gd fmla="val 25000" name="adj2"/>
              <a:gd fmla="val 25000" name="adj3"/>
              <a:gd fmla="val 43750" name="adj4"/>
              <a:gd fmla="val 75000" name="adj5"/>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935" name="Google Shape;935;p126"/>
          <p:cNvSpPr/>
          <p:nvPr/>
        </p:nvSpPr>
        <p:spPr>
          <a:xfrm rot="10800000">
            <a:off x="5462338" y="3369200"/>
            <a:ext cx="582900" cy="3543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36" name="Google Shape;936;p126"/>
          <p:cNvPicPr preferRelativeResize="0"/>
          <p:nvPr/>
        </p:nvPicPr>
        <p:blipFill>
          <a:blip r:embed="rId8">
            <a:alphaModFix/>
          </a:blip>
          <a:stretch>
            <a:fillRect/>
          </a:stretch>
        </p:blipFill>
        <p:spPr>
          <a:xfrm>
            <a:off x="3864588" y="2786312"/>
            <a:ext cx="1520100" cy="1520100"/>
          </a:xfrm>
          <a:prstGeom prst="rect">
            <a:avLst/>
          </a:prstGeom>
          <a:noFill/>
          <a:ln>
            <a:noFill/>
          </a:ln>
        </p:spPr>
      </p:pic>
      <p:pic>
        <p:nvPicPr>
          <p:cNvPr id="937" name="Google Shape;937;p126"/>
          <p:cNvPicPr preferRelativeResize="0"/>
          <p:nvPr/>
        </p:nvPicPr>
        <p:blipFill>
          <a:blip r:embed="rId9">
            <a:alphaModFix/>
          </a:blip>
          <a:stretch>
            <a:fillRect/>
          </a:stretch>
        </p:blipFill>
        <p:spPr>
          <a:xfrm>
            <a:off x="1903650" y="2951986"/>
            <a:ext cx="1315625" cy="1315625"/>
          </a:xfrm>
          <a:prstGeom prst="rect">
            <a:avLst/>
          </a:prstGeom>
          <a:noFill/>
          <a:ln>
            <a:noFill/>
          </a:ln>
        </p:spPr>
      </p:pic>
      <p:sp>
        <p:nvSpPr>
          <p:cNvPr id="938" name="Google Shape;938;p126"/>
          <p:cNvSpPr/>
          <p:nvPr/>
        </p:nvSpPr>
        <p:spPr>
          <a:xfrm rot="10800000">
            <a:off x="1258328" y="3403557"/>
            <a:ext cx="543900" cy="2856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9" name="Google Shape;939;p126"/>
          <p:cNvSpPr txBox="1"/>
          <p:nvPr/>
        </p:nvSpPr>
        <p:spPr>
          <a:xfrm>
            <a:off x="5384875" y="4625225"/>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             </a:t>
            </a:r>
            <a:r>
              <a:rPr lang="en" sz="1200">
                <a:latin typeface="Lato"/>
                <a:ea typeface="Lato"/>
                <a:cs typeface="Lato"/>
                <a:sym typeface="Lato"/>
              </a:rPr>
              <a:t>PCA, MRMR, Random Forest, Autoencoder</a:t>
            </a:r>
            <a:endParaRPr sz="1200">
              <a:latin typeface="Lato"/>
              <a:ea typeface="Lato"/>
              <a:cs typeface="Lato"/>
              <a:sym typeface="Lato"/>
            </a:endParaRPr>
          </a:p>
        </p:txBody>
      </p:sp>
      <p:sp>
        <p:nvSpPr>
          <p:cNvPr id="940" name="Google Shape;940;p126"/>
          <p:cNvSpPr txBox="1"/>
          <p:nvPr/>
        </p:nvSpPr>
        <p:spPr>
          <a:xfrm>
            <a:off x="1084650" y="43080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a:t>
            </a:r>
            <a:r>
              <a:rPr b="1" lang="en" sz="1800">
                <a:latin typeface="Lato"/>
                <a:ea typeface="Lato"/>
                <a:cs typeface="Lato"/>
                <a:sym typeface="Lato"/>
              </a:rPr>
              <a:t>       </a:t>
            </a:r>
            <a:r>
              <a:rPr b="1" lang="en">
                <a:latin typeface="Lato"/>
                <a:ea typeface="Lato"/>
                <a:cs typeface="Lato"/>
                <a:sym typeface="Lato"/>
              </a:rPr>
              <a:t>Interpretation</a:t>
            </a:r>
            <a:endParaRPr b="1">
              <a:latin typeface="Lato"/>
              <a:ea typeface="Lato"/>
              <a:cs typeface="Lato"/>
              <a:sym typeface="Lato"/>
            </a:endParaRPr>
          </a:p>
        </p:txBody>
      </p:sp>
      <p:sp>
        <p:nvSpPr>
          <p:cNvPr id="941" name="Google Shape;941;p126"/>
          <p:cNvSpPr txBox="1"/>
          <p:nvPr/>
        </p:nvSpPr>
        <p:spPr>
          <a:xfrm>
            <a:off x="3124638" y="46877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      </a:t>
            </a:r>
            <a:r>
              <a:rPr lang="en" sz="1200">
                <a:latin typeface="Lato"/>
                <a:ea typeface="Lato"/>
                <a:cs typeface="Lato"/>
                <a:sym typeface="Lato"/>
              </a:rPr>
              <a:t> XGBoost,RF, Neural network</a:t>
            </a:r>
            <a:endParaRPr sz="1200"/>
          </a:p>
        </p:txBody>
      </p:sp>
      <p:sp>
        <p:nvSpPr>
          <p:cNvPr id="942" name="Google Shape;942;p126"/>
          <p:cNvSpPr txBox="1"/>
          <p:nvPr/>
        </p:nvSpPr>
        <p:spPr>
          <a:xfrm>
            <a:off x="1151775" y="4703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                             SHAP, LIME</a:t>
            </a:r>
            <a:endParaRPr/>
          </a:p>
        </p:txBody>
      </p:sp>
      <p:pic>
        <p:nvPicPr>
          <p:cNvPr id="943" name="Google Shape;943;p126"/>
          <p:cNvPicPr preferRelativeResize="0"/>
          <p:nvPr/>
        </p:nvPicPr>
        <p:blipFill>
          <a:blip r:embed="rId10">
            <a:alphaModFix/>
          </a:blip>
          <a:stretch>
            <a:fillRect/>
          </a:stretch>
        </p:blipFill>
        <p:spPr>
          <a:xfrm>
            <a:off x="2366125" y="104625"/>
            <a:ext cx="475488" cy="4754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7" name="Shape 947"/>
        <p:cNvGrpSpPr/>
        <p:nvPr/>
      </p:nvGrpSpPr>
      <p:grpSpPr>
        <a:xfrm>
          <a:off x="0" y="0"/>
          <a:ext cx="0" cy="0"/>
          <a:chOff x="0" y="0"/>
          <a:chExt cx="0" cy="0"/>
        </a:xfrm>
      </p:grpSpPr>
      <p:sp>
        <p:nvSpPr>
          <p:cNvPr id="948" name="Google Shape;948;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9" name="Google Shape;949;p127"/>
          <p:cNvPicPr preferRelativeResize="0"/>
          <p:nvPr/>
        </p:nvPicPr>
        <p:blipFill>
          <a:blip r:embed="rId4">
            <a:alphaModFix/>
          </a:blip>
          <a:stretch>
            <a:fillRect/>
          </a:stretch>
        </p:blipFill>
        <p:spPr>
          <a:xfrm>
            <a:off x="4831225" y="752131"/>
            <a:ext cx="4208975" cy="3954770"/>
          </a:xfrm>
          <a:prstGeom prst="rect">
            <a:avLst/>
          </a:prstGeom>
          <a:noFill/>
          <a:ln>
            <a:noFill/>
          </a:ln>
        </p:spPr>
      </p:pic>
      <p:sp>
        <p:nvSpPr>
          <p:cNvPr id="950" name="Google Shape;950;p127"/>
          <p:cNvSpPr txBox="1"/>
          <p:nvPr/>
        </p:nvSpPr>
        <p:spPr>
          <a:xfrm>
            <a:off x="0" y="53650"/>
            <a:ext cx="8705400" cy="585000"/>
          </a:xfrm>
          <a:prstGeom prst="rect">
            <a:avLst/>
          </a:prstGeom>
          <a:noFill/>
          <a:ln>
            <a:noFill/>
          </a:ln>
        </p:spPr>
        <p:txBody>
          <a:bodyPr anchorCtr="0" anchor="t" bIns="91425" lIns="171450" spcFirstLastPara="1" rIns="91425" wrap="square" tIns="91425">
            <a:spAutoFit/>
          </a:bodyPr>
          <a:lstStyle/>
          <a:p>
            <a:pPr indent="0" lvl="0" marL="0" rtl="0" algn="l">
              <a:spcBef>
                <a:spcPts val="0"/>
              </a:spcBef>
              <a:spcAft>
                <a:spcPts val="0"/>
              </a:spcAft>
              <a:buNone/>
            </a:pPr>
            <a:r>
              <a:rPr b="1" lang="en" sz="2600">
                <a:solidFill>
                  <a:schemeClr val="dk1"/>
                </a:solidFill>
                <a:latin typeface="Lato"/>
                <a:ea typeface="Lato"/>
                <a:cs typeface="Lato"/>
                <a:sym typeface="Lato"/>
              </a:rPr>
              <a:t>SHAP Interpretation on XGBoost with Random Forest</a:t>
            </a:r>
            <a:endParaRPr b="1" sz="2600">
              <a:solidFill>
                <a:schemeClr val="dk1"/>
              </a:solidFill>
              <a:latin typeface="Lato"/>
              <a:ea typeface="Lato"/>
              <a:cs typeface="Lato"/>
              <a:sym typeface="Lato"/>
            </a:endParaRPr>
          </a:p>
        </p:txBody>
      </p:sp>
      <p:sp>
        <p:nvSpPr>
          <p:cNvPr id="951" name="Google Shape;951;p127"/>
          <p:cNvSpPr txBox="1"/>
          <p:nvPr/>
        </p:nvSpPr>
        <p:spPr>
          <a:xfrm>
            <a:off x="151825" y="795925"/>
            <a:ext cx="46794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595959"/>
                </a:solidFill>
                <a:latin typeface="Lato"/>
                <a:ea typeface="Lato"/>
                <a:cs typeface="Lato"/>
                <a:sym typeface="Lato"/>
              </a:rPr>
              <a:t>Gene expressions that leads to AMD (Top10):</a:t>
            </a:r>
            <a:endParaRPr b="1" sz="15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AutoNum type="arabicPeriod"/>
            </a:pPr>
            <a:r>
              <a:rPr b="1" lang="en" sz="1300">
                <a:solidFill>
                  <a:srgbClr val="595959"/>
                </a:solidFill>
                <a:latin typeface="Lato"/>
                <a:ea typeface="Lato"/>
                <a:cs typeface="Lato"/>
                <a:sym typeface="Lato"/>
              </a:rPr>
              <a:t>Lower</a:t>
            </a:r>
            <a:r>
              <a:rPr lang="en" sz="1300">
                <a:solidFill>
                  <a:srgbClr val="595959"/>
                </a:solidFill>
                <a:latin typeface="Lato"/>
                <a:ea typeface="Lato"/>
                <a:cs typeface="Lato"/>
                <a:sym typeface="Lato"/>
              </a:rPr>
              <a:t> expressions leads to AMD (sort by importance):</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Lower TRIM22</a:t>
            </a:r>
            <a:endParaRPr sz="1300">
              <a:solidFill>
                <a:srgbClr val="595959"/>
              </a:solidFill>
              <a:latin typeface="Lato"/>
              <a:ea typeface="Lato"/>
              <a:cs typeface="Lato"/>
              <a:sym typeface="Lato"/>
            </a:endParaRPr>
          </a:p>
          <a:p>
            <a:pPr indent="0" lvl="0" marL="457200" rtl="0" algn="l">
              <a:spcBef>
                <a:spcPts val="0"/>
              </a:spcBef>
              <a:spcAft>
                <a:spcPts val="0"/>
              </a:spcAft>
              <a:buNone/>
            </a:pPr>
            <a:r>
              <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AutoNum type="arabicPeriod"/>
            </a:pPr>
            <a:r>
              <a:rPr b="1" lang="en" sz="1300">
                <a:solidFill>
                  <a:srgbClr val="595959"/>
                </a:solidFill>
                <a:latin typeface="Lato"/>
                <a:ea typeface="Lato"/>
                <a:cs typeface="Lato"/>
                <a:sym typeface="Lato"/>
              </a:rPr>
              <a:t>Higher</a:t>
            </a:r>
            <a:r>
              <a:rPr lang="en" sz="1300">
                <a:solidFill>
                  <a:srgbClr val="595959"/>
                </a:solidFill>
                <a:latin typeface="Lato"/>
                <a:ea typeface="Lato"/>
                <a:cs typeface="Lato"/>
                <a:sym typeface="Lato"/>
              </a:rPr>
              <a:t> expressions leads to AMD (sort by importance):</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MOXD1</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PTX3  </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GAB3  </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CPY21A2 </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C2 </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LTF</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NNMT</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Higher C1S</a:t>
            </a:r>
            <a:endParaRPr sz="1300">
              <a:solidFill>
                <a:srgbClr val="595959"/>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sp>
        <p:nvSpPr>
          <p:cNvPr id="956" name="Google Shape;956;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7" name="Google Shape;957;p128"/>
          <p:cNvSpPr txBox="1"/>
          <p:nvPr>
            <p:ph idx="4294967295" type="title"/>
          </p:nvPr>
        </p:nvSpPr>
        <p:spPr>
          <a:xfrm>
            <a:off x="339250" y="484875"/>
            <a:ext cx="883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Testing The Goodness of Features in AMD Prediction Using XGBoost</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58" name="Google Shape;958;p128"/>
          <p:cNvGraphicFramePr/>
          <p:nvPr/>
        </p:nvGraphicFramePr>
        <p:xfrm>
          <a:off x="9386200" y="2412625"/>
          <a:ext cx="3000000" cy="3000000"/>
        </p:xfrm>
        <a:graphic>
          <a:graphicData uri="http://schemas.openxmlformats.org/drawingml/2006/table">
            <a:tbl>
              <a:tblPr>
                <a:noFill/>
                <a:tableStyleId>{F267931D-88E3-4379-8787-3796A414973D}</a:tableStyleId>
              </a:tblPr>
              <a:tblGrid>
                <a:gridCol w="1038200"/>
                <a:gridCol w="1038200"/>
                <a:gridCol w="1038200"/>
                <a:gridCol w="1038200"/>
                <a:gridCol w="1038200"/>
                <a:gridCol w="1038200"/>
                <a:gridCol w="1038200"/>
                <a:gridCol w="1038200"/>
              </a:tblGrid>
              <a:tr h="441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PCA</a:t>
                      </a:r>
                      <a:endParaRPr/>
                    </a:p>
                  </a:txBody>
                  <a:tcPr marT="91425" marB="91425" marR="91425" marL="91425"/>
                </a:tc>
                <a:tc>
                  <a:txBody>
                    <a:bodyPr/>
                    <a:lstStyle/>
                    <a:p>
                      <a:pPr indent="0" lvl="0" marL="0" rtl="0" algn="l">
                        <a:spcBef>
                          <a:spcPts val="0"/>
                        </a:spcBef>
                        <a:spcAft>
                          <a:spcPts val="0"/>
                        </a:spcAft>
                        <a:buNone/>
                      </a:pPr>
                      <a:r>
                        <a:rPr lang="en"/>
                        <a:t>MRMR</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GLM</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DEA</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WIL</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KS</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RF</a:t>
                      </a:r>
                      <a:endParaRPr/>
                    </a:p>
                  </a:txBody>
                  <a:tcPr marT="91425" marB="91425" marR="91425" marL="91425">
                    <a:solidFill>
                      <a:srgbClr val="B6D7A8"/>
                    </a:solidFill>
                  </a:tcPr>
                </a:tc>
              </a:tr>
              <a:tr h="456450">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61%</a:t>
                      </a:r>
                      <a:endParaRPr/>
                    </a:p>
                  </a:txBody>
                  <a:tcPr marT="91425" marB="91425" marR="91425" marL="91425"/>
                </a:tc>
                <a:tc>
                  <a:txBody>
                    <a:bodyPr/>
                    <a:lstStyle/>
                    <a:p>
                      <a:pPr indent="0" lvl="0" marL="0" rtl="0" algn="l">
                        <a:spcBef>
                          <a:spcPts val="0"/>
                        </a:spcBef>
                        <a:spcAft>
                          <a:spcPts val="0"/>
                        </a:spcAft>
                        <a:buNone/>
                      </a:pPr>
                      <a:r>
                        <a:rPr lang="en"/>
                        <a:t>83%</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81%</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79%</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82%</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80%</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84%</a:t>
                      </a:r>
                      <a:endParaRPr/>
                    </a:p>
                  </a:txBody>
                  <a:tcPr marT="91425" marB="91425" marR="91425" marL="91425">
                    <a:solidFill>
                      <a:srgbClr val="93C47D"/>
                    </a:solidFill>
                  </a:tcPr>
                </a:tc>
              </a:tr>
              <a:tr h="424825">
                <a:tc>
                  <a:txBody>
                    <a:bodyPr/>
                    <a:lstStyle/>
                    <a:p>
                      <a:pPr indent="0" lvl="0" marL="0" rtl="0" algn="l">
                        <a:spcBef>
                          <a:spcPts val="0"/>
                        </a:spcBef>
                        <a:spcAft>
                          <a:spcPts val="0"/>
                        </a:spcAft>
                        <a:buNone/>
                      </a:pPr>
                      <a:r>
                        <a:rPr lang="en"/>
                        <a:t>Sensitivity</a:t>
                      </a:r>
                      <a:endParaRPr/>
                    </a:p>
                  </a:txBody>
                  <a:tcPr marT="91425" marB="91425" marR="91425" marL="91425"/>
                </a:tc>
                <a:tc>
                  <a:txBody>
                    <a:bodyPr/>
                    <a:lstStyle/>
                    <a:p>
                      <a:pPr indent="0" lvl="0" marL="0" rtl="0" algn="l">
                        <a:spcBef>
                          <a:spcPts val="0"/>
                        </a:spcBef>
                        <a:spcAft>
                          <a:spcPts val="0"/>
                        </a:spcAft>
                        <a:buNone/>
                      </a:pPr>
                      <a:r>
                        <a:rPr lang="en"/>
                        <a:t>82%</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89%</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88%</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88%</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88%</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90%</a:t>
                      </a:r>
                      <a:endParaRPr/>
                    </a:p>
                  </a:txBody>
                  <a:tcPr marT="91425" marB="91425" marR="91425" marL="91425">
                    <a:solidFill>
                      <a:srgbClr val="93C47D"/>
                    </a:solidFill>
                  </a:tcPr>
                </a:tc>
              </a:tr>
              <a:tr h="424825">
                <a:tc>
                  <a:txBody>
                    <a:bodyPr/>
                    <a:lstStyle/>
                    <a:p>
                      <a:pPr indent="0" lvl="0" marL="0" rtl="0" algn="l">
                        <a:spcBef>
                          <a:spcPts val="0"/>
                        </a:spcBef>
                        <a:spcAft>
                          <a:spcPts val="0"/>
                        </a:spcAft>
                        <a:buNone/>
                      </a:pPr>
                      <a:r>
                        <a:rPr lang="en"/>
                        <a:t>Specificity</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72%</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69%</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70%</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74%</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71%</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73%</a:t>
                      </a:r>
                      <a:endParaRPr/>
                    </a:p>
                  </a:txBody>
                  <a:tcPr marT="91425" marB="91425" marR="91425" marL="91425">
                    <a:solidFill>
                      <a:srgbClr val="B6D7A8"/>
                    </a:solidFill>
                  </a:tcPr>
                </a:tc>
              </a:tr>
              <a:tr h="424825">
                <a:tc>
                  <a:txBody>
                    <a:bodyPr/>
                    <a:lstStyle/>
                    <a:p>
                      <a:pPr indent="0" lvl="0" marL="0" rtl="0" algn="l">
                        <a:spcBef>
                          <a:spcPts val="0"/>
                        </a:spcBef>
                        <a:spcAft>
                          <a:spcPts val="0"/>
                        </a:spcAft>
                        <a:buNone/>
                      </a:pPr>
                      <a:r>
                        <a:rPr lang="en"/>
                        <a:t>F1 Score</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c>
                  <a:txBody>
                    <a:bodyPr/>
                    <a:lstStyle/>
                    <a:p>
                      <a:pPr indent="0" lvl="0" marL="0" rtl="0" algn="l">
                        <a:spcBef>
                          <a:spcPts val="0"/>
                        </a:spcBef>
                        <a:spcAft>
                          <a:spcPts val="0"/>
                        </a:spcAft>
                        <a:buNone/>
                      </a:pPr>
                      <a:r>
                        <a:rPr lang="en"/>
                        <a:t>86%</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85%</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83%</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85%</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84%</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87%</a:t>
                      </a:r>
                      <a:endParaRPr/>
                    </a:p>
                  </a:txBody>
                  <a:tcPr marT="91425" marB="91425" marR="91425" marL="91425">
                    <a:solidFill>
                      <a:srgbClr val="93C47D"/>
                    </a:solidFill>
                  </a:tcPr>
                </a:tc>
              </a:tr>
            </a:tbl>
          </a:graphicData>
        </a:graphic>
      </p:graphicFrame>
      <p:sp>
        <p:nvSpPr>
          <p:cNvPr id="959" name="Google Shape;959;p128"/>
          <p:cNvSpPr txBox="1"/>
          <p:nvPr/>
        </p:nvSpPr>
        <p:spPr>
          <a:xfrm>
            <a:off x="641700" y="903850"/>
            <a:ext cx="78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For each method, we select top 25 significant genes and train the XGBoost model with 100 bootstraps. Here are the averaged metrics of several hyperparameters sets. Therefore, we can compare these feature sets selected by these 6 methods.</a:t>
            </a:r>
            <a:endParaRPr>
              <a:latin typeface="Asap"/>
              <a:ea typeface="Asap"/>
              <a:cs typeface="Asap"/>
              <a:sym typeface="Asap"/>
            </a:endParaRPr>
          </a:p>
        </p:txBody>
      </p:sp>
      <p:sp>
        <p:nvSpPr>
          <p:cNvPr id="960" name="Google Shape;960;p128"/>
          <p:cNvSpPr txBox="1"/>
          <p:nvPr/>
        </p:nvSpPr>
        <p:spPr>
          <a:xfrm>
            <a:off x="1257125" y="4072288"/>
            <a:ext cx="47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MRMR, WRS  &gt; GLM, DEA, KS &gt;&gt;&gt; PCA</a:t>
            </a:r>
            <a:endParaRPr>
              <a:latin typeface="Asap"/>
              <a:ea typeface="Asap"/>
              <a:cs typeface="Asap"/>
              <a:sym typeface="Asap"/>
            </a:endParaRPr>
          </a:p>
        </p:txBody>
      </p:sp>
      <p:graphicFrame>
        <p:nvGraphicFramePr>
          <p:cNvPr id="961" name="Google Shape;961;p128"/>
          <p:cNvGraphicFramePr/>
          <p:nvPr/>
        </p:nvGraphicFramePr>
        <p:xfrm>
          <a:off x="1319988" y="1791838"/>
          <a:ext cx="3000000" cy="3000000"/>
        </p:xfrm>
        <a:graphic>
          <a:graphicData uri="http://schemas.openxmlformats.org/drawingml/2006/table">
            <a:tbl>
              <a:tblPr>
                <a:noFill/>
                <a:tableStyleId>{CD38AC3A-502F-4E90-A6CC-217F4AC3E693}</a:tableStyleId>
              </a:tblPr>
              <a:tblGrid>
                <a:gridCol w="982575"/>
                <a:gridCol w="982575"/>
                <a:gridCol w="982575"/>
                <a:gridCol w="982575"/>
                <a:gridCol w="982575"/>
                <a:gridCol w="982575"/>
                <a:gridCol w="982575"/>
              </a:tblGrid>
              <a:tr h="444750">
                <a:tc>
                  <a:txBody>
                    <a:bodyPr/>
                    <a:lstStyle/>
                    <a:p>
                      <a:pPr indent="0" lvl="0" marL="0" rtl="0" algn="l">
                        <a:spcBef>
                          <a:spcPts val="0"/>
                        </a:spcBef>
                        <a:spcAft>
                          <a:spcPts val="0"/>
                        </a:spcAft>
                        <a:buNone/>
                      </a:pPr>
                      <a:r>
                        <a:t/>
                      </a:r>
                      <a:endParaRPr/>
                    </a:p>
                  </a:txBody>
                  <a:tcPr marT="19050" marB="19050" marR="28575" marL="2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c>
                  <a:txBody>
                    <a:bodyPr/>
                    <a:lstStyle/>
                    <a:p>
                      <a:pPr indent="0" lvl="0" marL="0" rtl="0" algn="l">
                        <a:lnSpc>
                          <a:spcPct val="115000"/>
                        </a:lnSpc>
                        <a:spcBef>
                          <a:spcPts val="0"/>
                        </a:spcBef>
                        <a:spcAft>
                          <a:spcPts val="0"/>
                        </a:spcAft>
                        <a:buNone/>
                      </a:pPr>
                      <a:r>
                        <a:rPr b="1" lang="en"/>
                        <a:t>PCA</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c>
                  <a:txBody>
                    <a:bodyPr/>
                    <a:lstStyle/>
                    <a:p>
                      <a:pPr indent="0" lvl="0" marL="0" rtl="0" algn="l">
                        <a:lnSpc>
                          <a:spcPct val="115000"/>
                        </a:lnSpc>
                        <a:spcBef>
                          <a:spcPts val="0"/>
                        </a:spcBef>
                        <a:spcAft>
                          <a:spcPts val="0"/>
                        </a:spcAft>
                        <a:buNone/>
                      </a:pPr>
                      <a:r>
                        <a:rPr b="1" lang="en">
                          <a:solidFill>
                            <a:srgbClr val="FF0000"/>
                          </a:solidFill>
                        </a:rPr>
                        <a:t>MRMR</a:t>
                      </a:r>
                      <a:endParaRPr b="1">
                        <a:solidFill>
                          <a:srgbClr val="FF0000"/>
                        </a:solidFill>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c>
                  <a:txBody>
                    <a:bodyPr/>
                    <a:lstStyle/>
                    <a:p>
                      <a:pPr indent="0" lvl="0" marL="0" rtl="0" algn="l">
                        <a:lnSpc>
                          <a:spcPct val="115000"/>
                        </a:lnSpc>
                        <a:spcBef>
                          <a:spcPts val="0"/>
                        </a:spcBef>
                        <a:spcAft>
                          <a:spcPts val="0"/>
                        </a:spcAft>
                        <a:buNone/>
                      </a:pPr>
                      <a:r>
                        <a:rPr b="1" lang="en"/>
                        <a:t>GLM</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c>
                  <a:txBody>
                    <a:bodyPr/>
                    <a:lstStyle/>
                    <a:p>
                      <a:pPr indent="0" lvl="0" marL="0" rtl="0" algn="l">
                        <a:lnSpc>
                          <a:spcPct val="115000"/>
                        </a:lnSpc>
                        <a:spcBef>
                          <a:spcPts val="0"/>
                        </a:spcBef>
                        <a:spcAft>
                          <a:spcPts val="0"/>
                        </a:spcAft>
                        <a:buNone/>
                      </a:pPr>
                      <a:r>
                        <a:rPr b="1" lang="en"/>
                        <a:t>DEA</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c>
                  <a:txBody>
                    <a:bodyPr/>
                    <a:lstStyle/>
                    <a:p>
                      <a:pPr indent="0" lvl="0" marL="0" rtl="0" algn="l">
                        <a:lnSpc>
                          <a:spcPct val="115000"/>
                        </a:lnSpc>
                        <a:spcBef>
                          <a:spcPts val="0"/>
                        </a:spcBef>
                        <a:spcAft>
                          <a:spcPts val="0"/>
                        </a:spcAft>
                        <a:buNone/>
                      </a:pPr>
                      <a:r>
                        <a:rPr b="1" lang="en">
                          <a:solidFill>
                            <a:srgbClr val="FF0000"/>
                          </a:solidFill>
                        </a:rPr>
                        <a:t>WRS</a:t>
                      </a:r>
                      <a:endParaRPr b="1">
                        <a:solidFill>
                          <a:srgbClr val="FF0000"/>
                        </a:solidFill>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c>
                  <a:txBody>
                    <a:bodyPr/>
                    <a:lstStyle/>
                    <a:p>
                      <a:pPr indent="0" lvl="0" marL="0" rtl="0" algn="l">
                        <a:lnSpc>
                          <a:spcPct val="115000"/>
                        </a:lnSpc>
                        <a:spcBef>
                          <a:spcPts val="0"/>
                        </a:spcBef>
                        <a:spcAft>
                          <a:spcPts val="0"/>
                        </a:spcAft>
                        <a:buNone/>
                      </a:pPr>
                      <a:r>
                        <a:rPr b="1" lang="en"/>
                        <a:t>KS</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7CB4D"/>
                    </a:solidFill>
                  </a:tcPr>
                </a:tc>
              </a:tr>
              <a:tr h="444750">
                <a:tc>
                  <a:txBody>
                    <a:bodyPr/>
                    <a:lstStyle/>
                    <a:p>
                      <a:pPr indent="0" lvl="0" marL="0" rtl="0" algn="l">
                        <a:lnSpc>
                          <a:spcPct val="115000"/>
                        </a:lnSpc>
                        <a:spcBef>
                          <a:spcPts val="0"/>
                        </a:spcBef>
                        <a:spcAft>
                          <a:spcPts val="0"/>
                        </a:spcAft>
                        <a:buNone/>
                      </a:pPr>
                      <a:r>
                        <a:rPr b="1" lang="en"/>
                        <a:t>Precision</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61%</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F9F4"/>
                    </a:solidFill>
                  </a:tcPr>
                </a:tc>
                <a:tc>
                  <a:txBody>
                    <a:bodyPr/>
                    <a:lstStyle/>
                    <a:p>
                      <a:pPr indent="0" lvl="0" marL="0" rtl="0" algn="r">
                        <a:lnSpc>
                          <a:spcPct val="115000"/>
                        </a:lnSpc>
                        <a:spcBef>
                          <a:spcPts val="0"/>
                        </a:spcBef>
                        <a:spcAft>
                          <a:spcPts val="0"/>
                        </a:spcAft>
                        <a:buNone/>
                      </a:pPr>
                      <a:r>
                        <a:rPr b="1" lang="en"/>
                        <a:t>83%</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8C9A1"/>
                    </a:solidFill>
                  </a:tcPr>
                </a:tc>
                <a:tc>
                  <a:txBody>
                    <a:bodyPr/>
                    <a:lstStyle/>
                    <a:p>
                      <a:pPr indent="0" lvl="0" marL="0" rtl="0" algn="r">
                        <a:lnSpc>
                          <a:spcPct val="115000"/>
                        </a:lnSpc>
                        <a:spcBef>
                          <a:spcPts val="0"/>
                        </a:spcBef>
                        <a:spcAft>
                          <a:spcPts val="0"/>
                        </a:spcAft>
                        <a:buNone/>
                      </a:pPr>
                      <a:r>
                        <a:rPr lang="en"/>
                        <a:t>81%</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3CDA9"/>
                    </a:solidFill>
                  </a:tcPr>
                </a:tc>
                <a:tc>
                  <a:txBody>
                    <a:bodyPr/>
                    <a:lstStyle/>
                    <a:p>
                      <a:pPr indent="0" lvl="0" marL="0" rtl="0" algn="r">
                        <a:lnSpc>
                          <a:spcPct val="115000"/>
                        </a:lnSpc>
                        <a:spcBef>
                          <a:spcPts val="0"/>
                        </a:spcBef>
                        <a:spcAft>
                          <a:spcPts val="0"/>
                        </a:spcAft>
                        <a:buNone/>
                      </a:pPr>
                      <a:r>
                        <a:rPr lang="en"/>
                        <a:t>79%</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ED1B0"/>
                    </a:solidFill>
                  </a:tcPr>
                </a:tc>
                <a:tc>
                  <a:txBody>
                    <a:bodyPr/>
                    <a:lstStyle/>
                    <a:p>
                      <a:pPr indent="0" lvl="0" marL="0" rtl="0" algn="r">
                        <a:lnSpc>
                          <a:spcPct val="115000"/>
                        </a:lnSpc>
                        <a:spcBef>
                          <a:spcPts val="0"/>
                        </a:spcBef>
                        <a:spcAft>
                          <a:spcPts val="0"/>
                        </a:spcAft>
                        <a:buNone/>
                      </a:pPr>
                      <a:r>
                        <a:rPr lang="en"/>
                        <a:t>82%</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DCBA5"/>
                    </a:solidFill>
                  </a:tcPr>
                </a:tc>
                <a:tc>
                  <a:txBody>
                    <a:bodyPr/>
                    <a:lstStyle/>
                    <a:p>
                      <a:pPr indent="0" lvl="0" marL="0" rtl="0" algn="r">
                        <a:lnSpc>
                          <a:spcPct val="115000"/>
                        </a:lnSpc>
                        <a:spcBef>
                          <a:spcPts val="0"/>
                        </a:spcBef>
                        <a:spcAft>
                          <a:spcPts val="0"/>
                        </a:spcAft>
                        <a:buNone/>
                      </a:pPr>
                      <a:r>
                        <a:rPr lang="en"/>
                        <a:t>80%</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CFAC"/>
                    </a:solidFill>
                  </a:tcPr>
                </a:tc>
              </a:tr>
              <a:tr h="444750">
                <a:tc>
                  <a:txBody>
                    <a:bodyPr/>
                    <a:lstStyle/>
                    <a:p>
                      <a:pPr indent="0" lvl="0" marL="0" rtl="0" algn="l">
                        <a:lnSpc>
                          <a:spcPct val="115000"/>
                        </a:lnSpc>
                        <a:spcBef>
                          <a:spcPts val="0"/>
                        </a:spcBef>
                        <a:spcAft>
                          <a:spcPts val="0"/>
                        </a:spcAft>
                        <a:buNone/>
                      </a:pPr>
                      <a:r>
                        <a:rPr b="1" lang="en"/>
                        <a:t>Sensitivity</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8E3"/>
                    </a:solidFill>
                  </a:tcPr>
                </a:tc>
                <a:tc>
                  <a:txBody>
                    <a:bodyPr/>
                    <a:lstStyle/>
                    <a:p>
                      <a:pPr indent="0" lvl="0" marL="0" rtl="0" algn="r">
                        <a:lnSpc>
                          <a:spcPct val="115000"/>
                        </a:lnSpc>
                        <a:spcBef>
                          <a:spcPts val="0"/>
                        </a:spcBef>
                        <a:spcAft>
                          <a:spcPts val="0"/>
                        </a:spcAft>
                        <a:buNone/>
                      </a:pPr>
                      <a:r>
                        <a:rPr lang="en"/>
                        <a:t>82%</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DCBA5"/>
                    </a:solidFill>
                  </a:tcPr>
                </a:tc>
                <a:tc>
                  <a:txBody>
                    <a:bodyPr/>
                    <a:lstStyle/>
                    <a:p>
                      <a:pPr indent="0" lvl="0" marL="0" rtl="0" algn="r">
                        <a:lnSpc>
                          <a:spcPct val="115000"/>
                        </a:lnSpc>
                        <a:spcBef>
                          <a:spcPts val="0"/>
                        </a:spcBef>
                        <a:spcAft>
                          <a:spcPts val="0"/>
                        </a:spcAft>
                        <a:buNone/>
                      </a:pPr>
                      <a:r>
                        <a:rPr b="1" lang="en"/>
                        <a:t>89%</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lang="en"/>
                        <a:t>88%</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lang="en"/>
                        <a:t>88%</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DBE8E"/>
                    </a:solidFill>
                  </a:tcPr>
                </a:tc>
                <a:tc>
                  <a:txBody>
                    <a:bodyPr/>
                    <a:lstStyle/>
                    <a:p>
                      <a:pPr indent="0" lvl="0" marL="0" rtl="0" algn="r">
                        <a:lnSpc>
                          <a:spcPct val="115000"/>
                        </a:lnSpc>
                        <a:spcBef>
                          <a:spcPts val="0"/>
                        </a:spcBef>
                        <a:spcAft>
                          <a:spcPts val="0"/>
                        </a:spcAft>
                        <a:buNone/>
                      </a:pPr>
                      <a:r>
                        <a:rPr lang="en"/>
                        <a:t>88%</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DBE8E"/>
                    </a:solidFill>
                  </a:tcPr>
                </a:tc>
                <a:tc>
                  <a:txBody>
                    <a:bodyPr/>
                    <a:lstStyle/>
                    <a:p>
                      <a:pPr indent="0" lvl="0" marL="0" rtl="0" algn="r">
                        <a:lnSpc>
                          <a:spcPct val="115000"/>
                        </a:lnSpc>
                        <a:spcBef>
                          <a:spcPts val="0"/>
                        </a:spcBef>
                        <a:spcAft>
                          <a:spcPts val="0"/>
                        </a:spcAft>
                        <a:buNone/>
                      </a:pPr>
                      <a:r>
                        <a:rPr lang="en"/>
                        <a:t>88%</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DBE8E"/>
                    </a:solidFill>
                  </a:tcPr>
                </a:tc>
              </a:tr>
              <a:tr h="444750">
                <a:tc>
                  <a:txBody>
                    <a:bodyPr/>
                    <a:lstStyle/>
                    <a:p>
                      <a:pPr indent="0" lvl="0" marL="0" rtl="0" algn="l">
                        <a:lnSpc>
                          <a:spcPct val="115000"/>
                        </a:lnSpc>
                        <a:spcBef>
                          <a:spcPts val="0"/>
                        </a:spcBef>
                        <a:spcAft>
                          <a:spcPts val="0"/>
                        </a:spcAft>
                        <a:buNone/>
                      </a:pPr>
                      <a:r>
                        <a:rPr b="1" lang="en"/>
                        <a:t>Specificity</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58%</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72%</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4E1CB"/>
                    </a:solidFill>
                  </a:tcPr>
                </a:tc>
                <a:tc>
                  <a:txBody>
                    <a:bodyPr/>
                    <a:lstStyle/>
                    <a:p>
                      <a:pPr indent="0" lvl="0" marL="0" rtl="0" algn="r">
                        <a:lnSpc>
                          <a:spcPct val="115000"/>
                        </a:lnSpc>
                        <a:spcBef>
                          <a:spcPts val="0"/>
                        </a:spcBef>
                        <a:spcAft>
                          <a:spcPts val="0"/>
                        </a:spcAft>
                        <a:buNone/>
                      </a:pPr>
                      <a:r>
                        <a:rPr lang="en"/>
                        <a:t>69%</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4E7D6"/>
                    </a:solidFill>
                  </a:tcPr>
                </a:tc>
                <a:tc>
                  <a:txBody>
                    <a:bodyPr/>
                    <a:lstStyle/>
                    <a:p>
                      <a:pPr indent="0" lvl="0" marL="0" rtl="0" algn="r">
                        <a:lnSpc>
                          <a:spcPct val="115000"/>
                        </a:lnSpc>
                        <a:spcBef>
                          <a:spcPts val="0"/>
                        </a:spcBef>
                        <a:spcAft>
                          <a:spcPts val="0"/>
                        </a:spcAft>
                        <a:buNone/>
                      </a:pPr>
                      <a:r>
                        <a:rPr lang="en"/>
                        <a:t>70%</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E5D2"/>
                    </a:solidFill>
                  </a:tcPr>
                </a:tc>
                <a:tc>
                  <a:txBody>
                    <a:bodyPr/>
                    <a:lstStyle/>
                    <a:p>
                      <a:pPr indent="0" lvl="0" marL="0" rtl="0" algn="r">
                        <a:lnSpc>
                          <a:spcPct val="115000"/>
                        </a:lnSpc>
                        <a:spcBef>
                          <a:spcPts val="0"/>
                        </a:spcBef>
                        <a:spcAft>
                          <a:spcPts val="0"/>
                        </a:spcAft>
                        <a:buNone/>
                      </a:pPr>
                      <a:r>
                        <a:rPr b="1" lang="en"/>
                        <a:t>74%</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BDDC5"/>
                    </a:solidFill>
                  </a:tcPr>
                </a:tc>
                <a:tc>
                  <a:txBody>
                    <a:bodyPr/>
                    <a:lstStyle/>
                    <a:p>
                      <a:pPr indent="0" lvl="0" marL="0" rtl="0" algn="r">
                        <a:lnSpc>
                          <a:spcPct val="115000"/>
                        </a:lnSpc>
                        <a:spcBef>
                          <a:spcPts val="0"/>
                        </a:spcBef>
                        <a:spcAft>
                          <a:spcPts val="0"/>
                        </a:spcAft>
                        <a:buNone/>
                      </a:pPr>
                      <a:r>
                        <a:rPr lang="en"/>
                        <a:t>71%</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9E3CE"/>
                    </a:solidFill>
                  </a:tcPr>
                </a:tc>
              </a:tr>
              <a:tr h="444750">
                <a:tc>
                  <a:txBody>
                    <a:bodyPr/>
                    <a:lstStyle/>
                    <a:p>
                      <a:pPr indent="0" lvl="0" marL="0" rtl="0" algn="l">
                        <a:lnSpc>
                          <a:spcPct val="115000"/>
                        </a:lnSpc>
                        <a:spcBef>
                          <a:spcPts val="0"/>
                        </a:spcBef>
                        <a:spcAft>
                          <a:spcPts val="0"/>
                        </a:spcAft>
                        <a:buNone/>
                      </a:pPr>
                      <a:r>
                        <a:rPr b="1" lang="en"/>
                        <a:t>F1 Score</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8E3"/>
                    </a:solidFill>
                  </a:tcPr>
                </a:tc>
                <a:tc>
                  <a:txBody>
                    <a:bodyPr/>
                    <a:lstStyle/>
                    <a:p>
                      <a:pPr indent="0" lvl="0" marL="0" rtl="0" algn="r">
                        <a:lnSpc>
                          <a:spcPct val="115000"/>
                        </a:lnSpc>
                        <a:spcBef>
                          <a:spcPts val="0"/>
                        </a:spcBef>
                        <a:spcAft>
                          <a:spcPts val="0"/>
                        </a:spcAft>
                        <a:buNone/>
                      </a:pPr>
                      <a:r>
                        <a:rPr lang="en"/>
                        <a:t>70%</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EE5D2"/>
                    </a:solidFill>
                  </a:tcPr>
                </a:tc>
                <a:tc>
                  <a:txBody>
                    <a:bodyPr/>
                    <a:lstStyle/>
                    <a:p>
                      <a:pPr indent="0" lvl="0" marL="0" rtl="0" algn="r">
                        <a:lnSpc>
                          <a:spcPct val="115000"/>
                        </a:lnSpc>
                        <a:spcBef>
                          <a:spcPts val="0"/>
                        </a:spcBef>
                        <a:spcAft>
                          <a:spcPts val="0"/>
                        </a:spcAft>
                        <a:buNone/>
                      </a:pPr>
                      <a:r>
                        <a:rPr b="1" lang="en"/>
                        <a:t>86%</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8C296"/>
                    </a:solidFill>
                  </a:tcPr>
                </a:tc>
                <a:tc>
                  <a:txBody>
                    <a:bodyPr/>
                    <a:lstStyle/>
                    <a:p>
                      <a:pPr indent="0" lvl="0" marL="0" rtl="0" algn="r">
                        <a:lnSpc>
                          <a:spcPct val="115000"/>
                        </a:lnSpc>
                        <a:spcBef>
                          <a:spcPts val="0"/>
                        </a:spcBef>
                        <a:spcAft>
                          <a:spcPts val="0"/>
                        </a:spcAft>
                        <a:buNone/>
                      </a:pPr>
                      <a:r>
                        <a:rPr lang="en"/>
                        <a:t>85%</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C49A"/>
                    </a:solidFill>
                  </a:tcPr>
                </a:tc>
                <a:tc>
                  <a:txBody>
                    <a:bodyPr/>
                    <a:lstStyle/>
                    <a:p>
                      <a:pPr indent="0" lvl="0" marL="0" rtl="0" algn="r">
                        <a:lnSpc>
                          <a:spcPct val="115000"/>
                        </a:lnSpc>
                        <a:spcBef>
                          <a:spcPts val="0"/>
                        </a:spcBef>
                        <a:spcAft>
                          <a:spcPts val="0"/>
                        </a:spcAft>
                        <a:buNone/>
                      </a:pPr>
                      <a:r>
                        <a:rPr lang="en"/>
                        <a:t>83%</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8C9A1"/>
                    </a:solidFill>
                  </a:tcPr>
                </a:tc>
                <a:tc>
                  <a:txBody>
                    <a:bodyPr/>
                    <a:lstStyle/>
                    <a:p>
                      <a:pPr indent="0" lvl="0" marL="0" rtl="0" algn="r">
                        <a:lnSpc>
                          <a:spcPct val="115000"/>
                        </a:lnSpc>
                        <a:spcBef>
                          <a:spcPts val="0"/>
                        </a:spcBef>
                        <a:spcAft>
                          <a:spcPts val="0"/>
                        </a:spcAft>
                        <a:buNone/>
                      </a:pPr>
                      <a:r>
                        <a:rPr lang="en"/>
                        <a:t>85%</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C49A"/>
                    </a:solidFill>
                  </a:tcPr>
                </a:tc>
                <a:tc>
                  <a:txBody>
                    <a:bodyPr/>
                    <a:lstStyle/>
                    <a:p>
                      <a:pPr indent="0" lvl="0" marL="0" rtl="0" algn="r">
                        <a:lnSpc>
                          <a:spcPct val="115000"/>
                        </a:lnSpc>
                        <a:spcBef>
                          <a:spcPts val="0"/>
                        </a:spcBef>
                        <a:spcAft>
                          <a:spcPts val="0"/>
                        </a:spcAft>
                        <a:buNone/>
                      </a:pPr>
                      <a:r>
                        <a:rPr lang="en"/>
                        <a:t>84%</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3C69D"/>
                    </a:solidFill>
                  </a:tcPr>
                </a:tc>
              </a:tr>
            </a:tbl>
          </a:graphicData>
        </a:graphic>
      </p:graphicFrame>
      <p:sp>
        <p:nvSpPr>
          <p:cNvPr id="962" name="Google Shape;962;p128"/>
          <p:cNvSpPr txBox="1"/>
          <p:nvPr/>
        </p:nvSpPr>
        <p:spPr>
          <a:xfrm>
            <a:off x="1863725" y="4404550"/>
            <a:ext cx="660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PCA=Principal Component Analysis, </a:t>
            </a:r>
            <a:r>
              <a:rPr i="1" lang="en" sz="1200">
                <a:latin typeface="Lato"/>
                <a:ea typeface="Lato"/>
                <a:cs typeface="Lato"/>
                <a:sym typeface="Lato"/>
              </a:rPr>
              <a:t>MRMR=</a:t>
            </a:r>
            <a:r>
              <a:rPr i="1" lang="en" sz="1200">
                <a:solidFill>
                  <a:schemeClr val="dk1"/>
                </a:solidFill>
                <a:latin typeface="Asap"/>
                <a:ea typeface="Asap"/>
                <a:cs typeface="Asap"/>
                <a:sym typeface="Asap"/>
              </a:rPr>
              <a:t>Max Relevance Min Redundancy, GLM=Generalized Linear Model, DEA=Differential Gene Analysis by wald test, WRS=Wilcoxon Rank-Sum</a:t>
            </a:r>
            <a:r>
              <a:rPr i="1" lang="en" sz="1200">
                <a:solidFill>
                  <a:schemeClr val="dk1"/>
                </a:solidFill>
                <a:latin typeface="Asap"/>
                <a:ea typeface="Asap"/>
                <a:cs typeface="Asap"/>
                <a:sym typeface="Asap"/>
              </a:rPr>
              <a:t> </a:t>
            </a:r>
            <a:r>
              <a:rPr i="1" lang="en" sz="1200">
                <a:solidFill>
                  <a:schemeClr val="dk1"/>
                </a:solidFill>
                <a:latin typeface="Asap"/>
                <a:ea typeface="Asap"/>
                <a:cs typeface="Asap"/>
                <a:sym typeface="Asap"/>
              </a:rPr>
              <a:t>, </a:t>
            </a:r>
            <a:r>
              <a:rPr i="1" lang="en" sz="1200">
                <a:solidFill>
                  <a:schemeClr val="dk1"/>
                </a:solidFill>
                <a:latin typeface="Asap"/>
                <a:ea typeface="Asap"/>
                <a:cs typeface="Asap"/>
                <a:sym typeface="Asap"/>
              </a:rPr>
              <a:t>KS=Kolmogorov–Smirnov test, RF=Random Forest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6" name="Shape 966"/>
        <p:cNvGrpSpPr/>
        <p:nvPr/>
      </p:nvGrpSpPr>
      <p:grpSpPr>
        <a:xfrm>
          <a:off x="0" y="0"/>
          <a:ext cx="0" cy="0"/>
          <a:chOff x="0" y="0"/>
          <a:chExt cx="0" cy="0"/>
        </a:xfrm>
      </p:grpSpPr>
      <p:sp>
        <p:nvSpPr>
          <p:cNvPr id="967" name="Google Shape;967;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68" name="Google Shape;968;p129"/>
          <p:cNvGraphicFramePr/>
          <p:nvPr/>
        </p:nvGraphicFramePr>
        <p:xfrm>
          <a:off x="9908550" y="1593300"/>
          <a:ext cx="3000000" cy="3000000"/>
        </p:xfrm>
        <a:graphic>
          <a:graphicData uri="http://schemas.openxmlformats.org/drawingml/2006/table">
            <a:tbl>
              <a:tblPr>
                <a:noFill/>
                <a:tableStyleId>{F267931D-88E3-4379-8787-3796A414973D}</a:tableStyleId>
              </a:tblPr>
              <a:tblGrid>
                <a:gridCol w="1038200"/>
                <a:gridCol w="1038200"/>
                <a:gridCol w="1038200"/>
                <a:gridCol w="1038200"/>
                <a:gridCol w="1038200"/>
                <a:gridCol w="1038200"/>
                <a:gridCol w="1038200"/>
                <a:gridCol w="1038200"/>
              </a:tblGrid>
              <a:tr h="441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PCA</a:t>
                      </a:r>
                      <a:endParaRPr/>
                    </a:p>
                  </a:txBody>
                  <a:tcPr marT="91425" marB="91425" marR="91425" marL="91425"/>
                </a:tc>
                <a:tc>
                  <a:txBody>
                    <a:bodyPr/>
                    <a:lstStyle/>
                    <a:p>
                      <a:pPr indent="0" lvl="0" marL="0" rtl="0" algn="l">
                        <a:spcBef>
                          <a:spcPts val="0"/>
                        </a:spcBef>
                        <a:spcAft>
                          <a:spcPts val="0"/>
                        </a:spcAft>
                        <a:buNone/>
                      </a:pPr>
                      <a:r>
                        <a:rPr lang="en"/>
                        <a:t>MRMR</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GLM</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DEA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WRS</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KS</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RF</a:t>
                      </a:r>
                      <a:endParaRPr/>
                    </a:p>
                  </a:txBody>
                  <a:tcPr marT="91425" marB="91425" marR="91425" marL="91425">
                    <a:solidFill>
                      <a:schemeClr val="lt1"/>
                    </a:solidFill>
                  </a:tcPr>
                </a:tc>
              </a:tr>
              <a:tr h="456450">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79</a:t>
                      </a:r>
                      <a:r>
                        <a:rPr lang="en"/>
                        <a:t>%</a:t>
                      </a:r>
                      <a:endParaRPr/>
                    </a:p>
                  </a:txBody>
                  <a:tcPr marT="91425" marB="91425" marR="91425" marL="91425"/>
                </a:tc>
                <a:tc>
                  <a:txBody>
                    <a:bodyPr/>
                    <a:lstStyle/>
                    <a:p>
                      <a:pPr indent="0" lvl="0" marL="0" rtl="0" algn="l">
                        <a:spcBef>
                          <a:spcPts val="0"/>
                        </a:spcBef>
                        <a:spcAft>
                          <a:spcPts val="0"/>
                        </a:spcAft>
                        <a:buNone/>
                      </a:pPr>
                      <a:r>
                        <a:rPr lang="en"/>
                        <a:t>82%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84%</a:t>
                      </a:r>
                      <a:endParaRPr/>
                    </a:p>
                  </a:txBody>
                  <a:tcPr marT="91425" marB="91425" marR="91425" marL="91425">
                    <a:solidFill>
                      <a:schemeClr val="lt1"/>
                    </a:solidFill>
                  </a:tcPr>
                </a:tc>
              </a:tr>
              <a:tr h="424825">
                <a:tc>
                  <a:txBody>
                    <a:bodyPr/>
                    <a:lstStyle/>
                    <a:p>
                      <a:pPr indent="0" lvl="0" marL="0" rtl="0" algn="l">
                        <a:spcBef>
                          <a:spcPts val="0"/>
                        </a:spcBef>
                        <a:spcAft>
                          <a:spcPts val="0"/>
                        </a:spcAft>
                        <a:buNone/>
                      </a:pPr>
                      <a:r>
                        <a:rPr lang="en"/>
                        <a:t>Sensitivity</a:t>
                      </a:r>
                      <a:endParaRPr/>
                    </a:p>
                  </a:txBody>
                  <a:tcPr marT="91425" marB="91425" marR="91425" marL="91425"/>
                </a:tc>
                <a:tc>
                  <a:txBody>
                    <a:bodyPr/>
                    <a:lstStyle/>
                    <a:p>
                      <a:pPr indent="0" lvl="0" marL="0" rtl="0" algn="l">
                        <a:spcBef>
                          <a:spcPts val="0"/>
                        </a:spcBef>
                        <a:spcAft>
                          <a:spcPts val="0"/>
                        </a:spcAft>
                        <a:buNone/>
                      </a:pPr>
                      <a:r>
                        <a:rPr lang="en"/>
                        <a:t>81</a:t>
                      </a:r>
                      <a:r>
                        <a:rPr lang="en"/>
                        <a:t>%</a:t>
                      </a:r>
                      <a:endParaRPr/>
                    </a:p>
                  </a:txBody>
                  <a:tcPr marT="91425" marB="91425" marR="91425" marL="91425"/>
                </a:tc>
                <a:tc>
                  <a:txBody>
                    <a:bodyPr/>
                    <a:lstStyle/>
                    <a:p>
                      <a:pPr indent="0" lvl="0" marL="0" rtl="0" algn="l">
                        <a:spcBef>
                          <a:spcPts val="0"/>
                        </a:spcBef>
                        <a:spcAft>
                          <a:spcPts val="0"/>
                        </a:spcAft>
                        <a:buNone/>
                      </a:pPr>
                      <a:r>
                        <a:rPr lang="en"/>
                        <a:t>87</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84</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83</a:t>
                      </a:r>
                      <a:r>
                        <a:rPr lang="en"/>
                        <a:t>%</a:t>
                      </a:r>
                      <a:endParaRPr/>
                    </a:p>
                  </a:txBody>
                  <a:tcPr marT="91425" marB="91425" marR="91425" marL="91425">
                    <a:solidFill>
                      <a:schemeClr val="lt1"/>
                    </a:solidFill>
                  </a:tcPr>
                </a:tc>
              </a:tr>
              <a:tr h="424825">
                <a:tc>
                  <a:txBody>
                    <a:bodyPr/>
                    <a:lstStyle/>
                    <a:p>
                      <a:pPr indent="0" lvl="0" marL="0" rtl="0" algn="l">
                        <a:spcBef>
                          <a:spcPts val="0"/>
                        </a:spcBef>
                        <a:spcAft>
                          <a:spcPts val="0"/>
                        </a:spcAft>
                        <a:buNone/>
                      </a:pPr>
                      <a:r>
                        <a:rPr lang="en"/>
                        <a:t>Specificity</a:t>
                      </a:r>
                      <a:endParaRPr/>
                    </a:p>
                  </a:txBody>
                  <a:tcPr marT="91425" marB="91425" marR="91425" marL="91425"/>
                </a:tc>
                <a:tc>
                  <a:txBody>
                    <a:bodyPr/>
                    <a:lstStyle/>
                    <a:p>
                      <a:pPr indent="0" lvl="0" marL="0" rtl="0" algn="l">
                        <a:spcBef>
                          <a:spcPts val="0"/>
                        </a:spcBef>
                        <a:spcAft>
                          <a:spcPts val="0"/>
                        </a:spcAft>
                        <a:buNone/>
                      </a:pPr>
                      <a:r>
                        <a:rPr lang="en"/>
                        <a:t>60</a:t>
                      </a:r>
                      <a:r>
                        <a:rPr lang="en"/>
                        <a:t>%</a:t>
                      </a:r>
                      <a:endParaRPr/>
                    </a:p>
                  </a:txBody>
                  <a:tcPr marT="91425" marB="91425" marR="91425" marL="91425"/>
                </a:tc>
                <a:tc>
                  <a:txBody>
                    <a:bodyPr/>
                    <a:lstStyle/>
                    <a:p>
                      <a:pPr indent="0" lvl="0" marL="0" rtl="0" algn="l">
                        <a:spcBef>
                          <a:spcPts val="0"/>
                        </a:spcBef>
                        <a:spcAft>
                          <a:spcPts val="0"/>
                        </a:spcAft>
                        <a:buNone/>
                      </a:pPr>
                      <a:r>
                        <a:rPr lang="en"/>
                        <a:t>70</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65</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69</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73</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69</a:t>
                      </a:r>
                      <a:r>
                        <a:rPr lang="en"/>
                        <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73</a:t>
                      </a:r>
                      <a:r>
                        <a:rPr lang="en"/>
                        <a:t>%</a:t>
                      </a:r>
                      <a:endParaRPr/>
                    </a:p>
                  </a:txBody>
                  <a:tcPr marT="91425" marB="91425" marR="91425" marL="91425">
                    <a:solidFill>
                      <a:schemeClr val="lt1"/>
                    </a:solidFill>
                  </a:tcPr>
                </a:tc>
              </a:tr>
              <a:tr h="424825">
                <a:tc>
                  <a:txBody>
                    <a:bodyPr/>
                    <a:lstStyle/>
                    <a:p>
                      <a:pPr indent="0" lvl="0" marL="0" rtl="0" algn="l">
                        <a:spcBef>
                          <a:spcPts val="0"/>
                        </a:spcBef>
                        <a:spcAft>
                          <a:spcPts val="0"/>
                        </a:spcAft>
                        <a:buNone/>
                      </a:pPr>
                      <a:r>
                        <a:rPr lang="en"/>
                        <a:t>F1 Score</a:t>
                      </a:r>
                      <a:endParaRPr/>
                    </a:p>
                  </a:txBody>
                  <a:tcPr marT="91425" marB="91425" marR="91425" marL="91425"/>
                </a:tc>
                <a:tc>
                  <a:txBody>
                    <a:bodyPr/>
                    <a:lstStyle/>
                    <a:p>
                      <a:pPr indent="0" lvl="0" marL="0" rtl="0" algn="l">
                        <a:spcBef>
                          <a:spcPts val="0"/>
                        </a:spcBef>
                        <a:spcAft>
                          <a:spcPts val="0"/>
                        </a:spcAft>
                        <a:buNone/>
                      </a:pPr>
                      <a:r>
                        <a:rPr lang="en"/>
                        <a:t>79%</a:t>
                      </a:r>
                      <a:endParaRPr/>
                    </a:p>
                  </a:txBody>
                  <a:tcPr marT="91425" marB="91425" marR="91425" marL="91425"/>
                </a:tc>
                <a:tc>
                  <a:txBody>
                    <a:bodyPr/>
                    <a:lstStyle/>
                    <a:p>
                      <a:pPr indent="0" lvl="0" marL="0" rtl="0" algn="l">
                        <a:spcBef>
                          <a:spcPts val="0"/>
                        </a:spcBef>
                        <a:spcAft>
                          <a:spcPts val="0"/>
                        </a:spcAft>
                        <a:buNone/>
                      </a:pPr>
                      <a:r>
                        <a:rPr lang="en"/>
                        <a:t>84%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83%</a:t>
                      </a:r>
                      <a:endParaRPr/>
                    </a:p>
                  </a:txBody>
                  <a:tcPr marT="91425" marB="91425" marR="91425" marL="91425">
                    <a:solidFill>
                      <a:schemeClr val="lt1"/>
                    </a:solidFill>
                  </a:tcPr>
                </a:tc>
              </a:tr>
            </a:tbl>
          </a:graphicData>
        </a:graphic>
      </p:graphicFrame>
      <p:sp>
        <p:nvSpPr>
          <p:cNvPr id="969" name="Google Shape;969;p129"/>
          <p:cNvSpPr txBox="1"/>
          <p:nvPr/>
        </p:nvSpPr>
        <p:spPr>
          <a:xfrm>
            <a:off x="676450" y="1084325"/>
            <a:ext cx="78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For each method, we select top 25 significant genes and train the Logistic Regression model with 100 bootstraps. </a:t>
            </a:r>
            <a:r>
              <a:rPr lang="en">
                <a:latin typeface="Asap"/>
                <a:ea typeface="Asap"/>
                <a:cs typeface="Asap"/>
                <a:sym typeface="Asap"/>
              </a:rPr>
              <a:t>Here are the averaged metrics of several hyperparameters sets. </a:t>
            </a:r>
            <a:r>
              <a:rPr lang="en">
                <a:latin typeface="Asap"/>
                <a:ea typeface="Asap"/>
                <a:cs typeface="Asap"/>
                <a:sym typeface="Asap"/>
              </a:rPr>
              <a:t>Therefore, we can compare these feature sets selected by these 6 methods.</a:t>
            </a:r>
            <a:endParaRPr>
              <a:latin typeface="Asap"/>
              <a:ea typeface="Asap"/>
              <a:cs typeface="Asap"/>
              <a:sym typeface="Asap"/>
            </a:endParaRPr>
          </a:p>
        </p:txBody>
      </p:sp>
      <p:graphicFrame>
        <p:nvGraphicFramePr>
          <p:cNvPr id="970" name="Google Shape;970;p129"/>
          <p:cNvGraphicFramePr/>
          <p:nvPr/>
        </p:nvGraphicFramePr>
        <p:xfrm>
          <a:off x="1072475" y="1942375"/>
          <a:ext cx="3000000" cy="3000000"/>
        </p:xfrm>
        <a:graphic>
          <a:graphicData uri="http://schemas.openxmlformats.org/drawingml/2006/table">
            <a:tbl>
              <a:tblPr>
                <a:noFill/>
                <a:tableStyleId>{CD38AC3A-502F-4E90-A6CC-217F4AC3E693}</a:tableStyleId>
              </a:tblPr>
              <a:tblGrid>
                <a:gridCol w="982575"/>
                <a:gridCol w="982575"/>
                <a:gridCol w="982575"/>
                <a:gridCol w="982575"/>
                <a:gridCol w="982575"/>
                <a:gridCol w="982575"/>
                <a:gridCol w="982575"/>
              </a:tblGrid>
              <a:tr h="434550">
                <a:tc>
                  <a:txBody>
                    <a:bodyPr/>
                    <a:lstStyle/>
                    <a:p>
                      <a:pPr indent="0" lvl="0" marL="0" rtl="0" algn="l">
                        <a:spcBef>
                          <a:spcPts val="0"/>
                        </a:spcBef>
                        <a:spcAft>
                          <a:spcPts val="0"/>
                        </a:spcAft>
                        <a:buNone/>
                      </a:pPr>
                      <a:r>
                        <a:t/>
                      </a:r>
                      <a:endParaRPr/>
                    </a:p>
                  </a:txBody>
                  <a:tcPr marT="19050" marB="19050" marR="28575" marL="2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c>
                  <a:txBody>
                    <a:bodyPr/>
                    <a:lstStyle/>
                    <a:p>
                      <a:pPr indent="0" lvl="0" marL="0" rtl="0" algn="l">
                        <a:lnSpc>
                          <a:spcPct val="115000"/>
                        </a:lnSpc>
                        <a:spcBef>
                          <a:spcPts val="0"/>
                        </a:spcBef>
                        <a:spcAft>
                          <a:spcPts val="0"/>
                        </a:spcAft>
                        <a:buNone/>
                      </a:pPr>
                      <a:r>
                        <a:rPr b="1" lang="en"/>
                        <a:t>PCA</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c>
                  <a:txBody>
                    <a:bodyPr/>
                    <a:lstStyle/>
                    <a:p>
                      <a:pPr indent="0" lvl="0" marL="0" rtl="0" algn="l">
                        <a:lnSpc>
                          <a:spcPct val="115000"/>
                        </a:lnSpc>
                        <a:spcBef>
                          <a:spcPts val="0"/>
                        </a:spcBef>
                        <a:spcAft>
                          <a:spcPts val="0"/>
                        </a:spcAft>
                        <a:buNone/>
                      </a:pPr>
                      <a:r>
                        <a:rPr b="1" lang="en">
                          <a:solidFill>
                            <a:srgbClr val="FF0000"/>
                          </a:solidFill>
                        </a:rPr>
                        <a:t>MRMR</a:t>
                      </a:r>
                      <a:endParaRPr b="1">
                        <a:solidFill>
                          <a:srgbClr val="FF0000"/>
                        </a:solidFill>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c>
                  <a:txBody>
                    <a:bodyPr/>
                    <a:lstStyle/>
                    <a:p>
                      <a:pPr indent="0" lvl="0" marL="0" rtl="0" algn="l">
                        <a:lnSpc>
                          <a:spcPct val="115000"/>
                        </a:lnSpc>
                        <a:spcBef>
                          <a:spcPts val="0"/>
                        </a:spcBef>
                        <a:spcAft>
                          <a:spcPts val="0"/>
                        </a:spcAft>
                        <a:buNone/>
                      </a:pPr>
                      <a:r>
                        <a:rPr b="1" lang="en"/>
                        <a:t>GLM</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c>
                  <a:txBody>
                    <a:bodyPr/>
                    <a:lstStyle/>
                    <a:p>
                      <a:pPr indent="0" lvl="0" marL="0" rtl="0" algn="l">
                        <a:lnSpc>
                          <a:spcPct val="115000"/>
                        </a:lnSpc>
                        <a:spcBef>
                          <a:spcPts val="0"/>
                        </a:spcBef>
                        <a:spcAft>
                          <a:spcPts val="0"/>
                        </a:spcAft>
                        <a:buNone/>
                      </a:pPr>
                      <a:r>
                        <a:rPr b="1" lang="en"/>
                        <a:t>DEA</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c>
                  <a:txBody>
                    <a:bodyPr/>
                    <a:lstStyle/>
                    <a:p>
                      <a:pPr indent="0" lvl="0" marL="0" rtl="0" algn="l">
                        <a:lnSpc>
                          <a:spcPct val="115000"/>
                        </a:lnSpc>
                        <a:spcBef>
                          <a:spcPts val="0"/>
                        </a:spcBef>
                        <a:spcAft>
                          <a:spcPts val="0"/>
                        </a:spcAft>
                        <a:buNone/>
                      </a:pPr>
                      <a:r>
                        <a:rPr b="1" lang="en">
                          <a:solidFill>
                            <a:srgbClr val="FF0000"/>
                          </a:solidFill>
                        </a:rPr>
                        <a:t>WRS</a:t>
                      </a:r>
                      <a:endParaRPr b="1">
                        <a:solidFill>
                          <a:srgbClr val="FF0000"/>
                        </a:solidFill>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c>
                  <a:txBody>
                    <a:bodyPr/>
                    <a:lstStyle/>
                    <a:p>
                      <a:pPr indent="0" lvl="0" marL="0" rtl="0" algn="l">
                        <a:lnSpc>
                          <a:spcPct val="115000"/>
                        </a:lnSpc>
                        <a:spcBef>
                          <a:spcPts val="0"/>
                        </a:spcBef>
                        <a:spcAft>
                          <a:spcPts val="0"/>
                        </a:spcAft>
                        <a:buNone/>
                      </a:pPr>
                      <a:r>
                        <a:rPr b="1" lang="en"/>
                        <a:t>KS</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DD0E1"/>
                    </a:solidFill>
                  </a:tcPr>
                </a:tc>
              </a:tr>
              <a:tr h="434550">
                <a:tc>
                  <a:txBody>
                    <a:bodyPr/>
                    <a:lstStyle/>
                    <a:p>
                      <a:pPr indent="0" lvl="0" marL="0" rtl="0" algn="l">
                        <a:lnSpc>
                          <a:spcPct val="115000"/>
                        </a:lnSpc>
                        <a:spcBef>
                          <a:spcPts val="0"/>
                        </a:spcBef>
                        <a:spcAft>
                          <a:spcPts val="0"/>
                        </a:spcAft>
                        <a:buNone/>
                      </a:pPr>
                      <a:r>
                        <a:rPr b="1" lang="en"/>
                        <a:t>Precision</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79%</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9D0AD"/>
                    </a:solidFill>
                  </a:tcPr>
                </a:tc>
                <a:tc>
                  <a:txBody>
                    <a:bodyPr/>
                    <a:lstStyle/>
                    <a:p>
                      <a:pPr indent="0" lvl="0" marL="0" rtl="0" algn="r">
                        <a:lnSpc>
                          <a:spcPct val="115000"/>
                        </a:lnSpc>
                        <a:spcBef>
                          <a:spcPts val="0"/>
                        </a:spcBef>
                        <a:spcAft>
                          <a:spcPts val="0"/>
                        </a:spcAft>
                        <a:buNone/>
                      </a:pPr>
                      <a:r>
                        <a:rPr lang="en"/>
                        <a:t>82%</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7C8A0"/>
                    </a:solidFill>
                  </a:tcPr>
                </a:tc>
                <a:tc>
                  <a:txBody>
                    <a:bodyPr/>
                    <a:lstStyle/>
                    <a:p>
                      <a:pPr indent="0" lvl="0" marL="0" rtl="0" algn="r">
                        <a:lnSpc>
                          <a:spcPct val="115000"/>
                        </a:lnSpc>
                        <a:spcBef>
                          <a:spcPts val="0"/>
                        </a:spcBef>
                        <a:spcAft>
                          <a:spcPts val="0"/>
                        </a:spcAft>
                        <a:buNone/>
                      </a:pPr>
                      <a:r>
                        <a:rPr lang="en"/>
                        <a:t>80%</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3CDA9"/>
                    </a:solidFill>
                  </a:tcPr>
                </a:tc>
                <a:tc>
                  <a:txBody>
                    <a:bodyPr/>
                    <a:lstStyle/>
                    <a:p>
                      <a:pPr indent="0" lvl="0" marL="0" rtl="0" algn="r">
                        <a:lnSpc>
                          <a:spcPct val="115000"/>
                        </a:lnSpc>
                        <a:spcBef>
                          <a:spcPts val="0"/>
                        </a:spcBef>
                        <a:spcAft>
                          <a:spcPts val="0"/>
                        </a:spcAft>
                        <a:buNone/>
                      </a:pPr>
                      <a:r>
                        <a:rPr lang="en"/>
                        <a:t>73%</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DFC7"/>
                    </a:solidFill>
                  </a:tcPr>
                </a:tc>
                <a:tc>
                  <a:txBody>
                    <a:bodyPr/>
                    <a:lstStyle/>
                    <a:p>
                      <a:pPr indent="0" lvl="0" marL="0" rtl="0" algn="r">
                        <a:lnSpc>
                          <a:spcPct val="115000"/>
                        </a:lnSpc>
                        <a:spcBef>
                          <a:spcPts val="0"/>
                        </a:spcBef>
                        <a:spcAft>
                          <a:spcPts val="0"/>
                        </a:spcAft>
                        <a:buNone/>
                      </a:pPr>
                      <a:r>
                        <a:rPr b="1" lang="en"/>
                        <a:t>85%</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4C193"/>
                    </a:solidFill>
                  </a:tcPr>
                </a:tc>
                <a:tc>
                  <a:txBody>
                    <a:bodyPr/>
                    <a:lstStyle/>
                    <a:p>
                      <a:pPr indent="0" lvl="0" marL="0" rtl="0" algn="r">
                        <a:lnSpc>
                          <a:spcPct val="115000"/>
                        </a:lnSpc>
                        <a:spcBef>
                          <a:spcPts val="0"/>
                        </a:spcBef>
                        <a:spcAft>
                          <a:spcPts val="0"/>
                        </a:spcAft>
                        <a:buNone/>
                      </a:pPr>
                      <a:r>
                        <a:rPr lang="en"/>
                        <a:t>84%</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C397"/>
                    </a:solidFill>
                  </a:tcPr>
                </a:tc>
              </a:tr>
              <a:tr h="434550">
                <a:tc>
                  <a:txBody>
                    <a:bodyPr/>
                    <a:lstStyle/>
                    <a:p>
                      <a:pPr indent="0" lvl="0" marL="0" rtl="0" algn="l">
                        <a:lnSpc>
                          <a:spcPct val="115000"/>
                        </a:lnSpc>
                        <a:spcBef>
                          <a:spcPts val="0"/>
                        </a:spcBef>
                        <a:spcAft>
                          <a:spcPts val="0"/>
                        </a:spcAft>
                        <a:buNone/>
                      </a:pPr>
                      <a:r>
                        <a:rPr b="1" lang="en"/>
                        <a:t>Sensitivity</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7FA"/>
                    </a:solidFill>
                  </a:tcPr>
                </a:tc>
                <a:tc>
                  <a:txBody>
                    <a:bodyPr/>
                    <a:lstStyle/>
                    <a:p>
                      <a:pPr indent="0" lvl="0" marL="0" rtl="0" algn="r">
                        <a:lnSpc>
                          <a:spcPct val="115000"/>
                        </a:lnSpc>
                        <a:spcBef>
                          <a:spcPts val="0"/>
                        </a:spcBef>
                        <a:spcAft>
                          <a:spcPts val="0"/>
                        </a:spcAft>
                        <a:buNone/>
                      </a:pPr>
                      <a:r>
                        <a:rPr lang="en"/>
                        <a:t>81%</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DCBA4"/>
                    </a:solidFill>
                  </a:tcPr>
                </a:tc>
                <a:tc>
                  <a:txBody>
                    <a:bodyPr/>
                    <a:lstStyle/>
                    <a:p>
                      <a:pPr indent="0" lvl="0" marL="0" rtl="0" algn="r">
                        <a:lnSpc>
                          <a:spcPct val="115000"/>
                        </a:lnSpc>
                        <a:spcBef>
                          <a:spcPts val="0"/>
                        </a:spcBef>
                        <a:spcAft>
                          <a:spcPts val="0"/>
                        </a:spcAft>
                        <a:buNone/>
                      </a:pPr>
                      <a:r>
                        <a:rPr b="1" lang="en"/>
                        <a:t>87%</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lang="en"/>
                        <a:t>84%</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C397"/>
                    </a:solidFill>
                  </a:tcPr>
                </a:tc>
                <a:tc>
                  <a:txBody>
                    <a:bodyPr/>
                    <a:lstStyle/>
                    <a:p>
                      <a:pPr indent="0" lvl="0" marL="0" rtl="0" algn="r">
                        <a:lnSpc>
                          <a:spcPct val="115000"/>
                        </a:lnSpc>
                        <a:spcBef>
                          <a:spcPts val="0"/>
                        </a:spcBef>
                        <a:spcAft>
                          <a:spcPts val="0"/>
                        </a:spcAft>
                        <a:buNone/>
                      </a:pPr>
                      <a:r>
                        <a:rPr lang="en"/>
                        <a:t>85%</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4C193"/>
                    </a:solidFill>
                  </a:tcPr>
                </a:tc>
                <a:tc>
                  <a:txBody>
                    <a:bodyPr/>
                    <a:lstStyle/>
                    <a:p>
                      <a:pPr indent="0" lvl="0" marL="0" rtl="0" algn="r">
                        <a:lnSpc>
                          <a:spcPct val="115000"/>
                        </a:lnSpc>
                        <a:spcBef>
                          <a:spcPts val="0"/>
                        </a:spcBef>
                        <a:spcAft>
                          <a:spcPts val="0"/>
                        </a:spcAft>
                        <a:buNone/>
                      </a:pPr>
                      <a:r>
                        <a:rPr lang="en"/>
                        <a:t>86%</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EBE8F"/>
                    </a:solidFill>
                  </a:tcPr>
                </a:tc>
                <a:tc>
                  <a:txBody>
                    <a:bodyPr/>
                    <a:lstStyle/>
                    <a:p>
                      <a:pPr indent="0" lvl="0" marL="0" rtl="0" algn="r">
                        <a:lnSpc>
                          <a:spcPct val="115000"/>
                        </a:lnSpc>
                        <a:spcBef>
                          <a:spcPts val="0"/>
                        </a:spcBef>
                        <a:spcAft>
                          <a:spcPts val="0"/>
                        </a:spcAft>
                        <a:buNone/>
                      </a:pPr>
                      <a:r>
                        <a:rPr lang="en"/>
                        <a:t>85%</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4C193"/>
                    </a:solidFill>
                  </a:tcPr>
                </a:tc>
              </a:tr>
              <a:tr h="434550">
                <a:tc>
                  <a:txBody>
                    <a:bodyPr/>
                    <a:lstStyle/>
                    <a:p>
                      <a:pPr indent="0" lvl="0" marL="0" rtl="0" algn="l">
                        <a:lnSpc>
                          <a:spcPct val="115000"/>
                        </a:lnSpc>
                        <a:spcBef>
                          <a:spcPts val="0"/>
                        </a:spcBef>
                        <a:spcAft>
                          <a:spcPts val="0"/>
                        </a:spcAft>
                        <a:buNone/>
                      </a:pPr>
                      <a:r>
                        <a:rPr b="1" lang="en"/>
                        <a:t>Specificity</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60%</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70%</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1E6D4"/>
                    </a:solidFill>
                  </a:tcPr>
                </a:tc>
                <a:tc>
                  <a:txBody>
                    <a:bodyPr/>
                    <a:lstStyle/>
                    <a:p>
                      <a:pPr indent="0" lvl="0" marL="0" rtl="0" algn="r">
                        <a:lnSpc>
                          <a:spcPct val="115000"/>
                        </a:lnSpc>
                        <a:spcBef>
                          <a:spcPts val="0"/>
                        </a:spcBef>
                        <a:spcAft>
                          <a:spcPts val="0"/>
                        </a:spcAft>
                        <a:buNone/>
                      </a:pPr>
                      <a:r>
                        <a:rPr lang="en"/>
                        <a:t>65%</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3EA"/>
                    </a:solidFill>
                  </a:tcPr>
                </a:tc>
                <a:tc>
                  <a:txBody>
                    <a:bodyPr/>
                    <a:lstStyle/>
                    <a:p>
                      <a:pPr indent="0" lvl="0" marL="0" rtl="0" algn="r">
                        <a:lnSpc>
                          <a:spcPct val="115000"/>
                        </a:lnSpc>
                        <a:spcBef>
                          <a:spcPts val="0"/>
                        </a:spcBef>
                        <a:spcAft>
                          <a:spcPts val="0"/>
                        </a:spcAft>
                        <a:buNone/>
                      </a:pPr>
                      <a:r>
                        <a:rPr lang="en"/>
                        <a:t>69%</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8E9D9"/>
                    </a:solidFill>
                  </a:tcPr>
                </a:tc>
                <a:tc>
                  <a:txBody>
                    <a:bodyPr/>
                    <a:lstStyle/>
                    <a:p>
                      <a:pPr indent="0" lvl="0" marL="0" rtl="0" algn="r">
                        <a:lnSpc>
                          <a:spcPct val="115000"/>
                        </a:lnSpc>
                        <a:spcBef>
                          <a:spcPts val="0"/>
                        </a:spcBef>
                        <a:spcAft>
                          <a:spcPts val="0"/>
                        </a:spcAft>
                        <a:buNone/>
                      </a:pPr>
                      <a:r>
                        <a:rPr b="1" lang="en"/>
                        <a:t>73%</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DFC7"/>
                    </a:solidFill>
                  </a:tcPr>
                </a:tc>
                <a:tc>
                  <a:txBody>
                    <a:bodyPr/>
                    <a:lstStyle/>
                    <a:p>
                      <a:pPr indent="0" lvl="0" marL="0" rtl="0" algn="r">
                        <a:lnSpc>
                          <a:spcPct val="115000"/>
                        </a:lnSpc>
                        <a:spcBef>
                          <a:spcPts val="0"/>
                        </a:spcBef>
                        <a:spcAft>
                          <a:spcPts val="0"/>
                        </a:spcAft>
                        <a:buNone/>
                      </a:pPr>
                      <a:r>
                        <a:rPr lang="en"/>
                        <a:t>69%</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8E9D9"/>
                    </a:solidFill>
                  </a:tcPr>
                </a:tc>
              </a:tr>
              <a:tr h="434550">
                <a:tc>
                  <a:txBody>
                    <a:bodyPr/>
                    <a:lstStyle/>
                    <a:p>
                      <a:pPr indent="0" lvl="0" marL="0" rtl="0" algn="l">
                        <a:lnSpc>
                          <a:spcPct val="115000"/>
                        </a:lnSpc>
                        <a:spcBef>
                          <a:spcPts val="0"/>
                        </a:spcBef>
                        <a:spcAft>
                          <a:spcPts val="0"/>
                        </a:spcAft>
                        <a:buNone/>
                      </a:pPr>
                      <a:r>
                        <a:rPr b="1" lang="en"/>
                        <a:t>F1 Score</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7FA"/>
                    </a:solidFill>
                  </a:tcPr>
                </a:tc>
                <a:tc>
                  <a:txBody>
                    <a:bodyPr/>
                    <a:lstStyle/>
                    <a:p>
                      <a:pPr indent="0" lvl="0" marL="0" rtl="0" algn="r">
                        <a:lnSpc>
                          <a:spcPct val="115000"/>
                        </a:lnSpc>
                        <a:spcBef>
                          <a:spcPts val="0"/>
                        </a:spcBef>
                        <a:spcAft>
                          <a:spcPts val="0"/>
                        </a:spcAft>
                        <a:buNone/>
                      </a:pPr>
                      <a:r>
                        <a:rPr lang="en"/>
                        <a:t>79%</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9D0AD"/>
                    </a:solidFill>
                  </a:tcPr>
                </a:tc>
                <a:tc>
                  <a:txBody>
                    <a:bodyPr/>
                    <a:lstStyle/>
                    <a:p>
                      <a:pPr indent="0" lvl="0" marL="0" rtl="0" algn="r">
                        <a:lnSpc>
                          <a:spcPct val="115000"/>
                        </a:lnSpc>
                        <a:spcBef>
                          <a:spcPts val="0"/>
                        </a:spcBef>
                        <a:spcAft>
                          <a:spcPts val="0"/>
                        </a:spcAft>
                        <a:buNone/>
                      </a:pPr>
                      <a:r>
                        <a:rPr lang="en"/>
                        <a:t>84%</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C397"/>
                    </a:solidFill>
                  </a:tcPr>
                </a:tc>
                <a:tc>
                  <a:txBody>
                    <a:bodyPr/>
                    <a:lstStyle/>
                    <a:p>
                      <a:pPr indent="0" lvl="0" marL="0" rtl="0" algn="r">
                        <a:lnSpc>
                          <a:spcPct val="115000"/>
                        </a:lnSpc>
                        <a:spcBef>
                          <a:spcPts val="0"/>
                        </a:spcBef>
                        <a:spcAft>
                          <a:spcPts val="0"/>
                        </a:spcAft>
                        <a:buNone/>
                      </a:pPr>
                      <a:r>
                        <a:rPr lang="en"/>
                        <a:t>82%</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7C8A0"/>
                    </a:solidFill>
                  </a:tcPr>
                </a:tc>
                <a:tc>
                  <a:txBody>
                    <a:bodyPr/>
                    <a:lstStyle/>
                    <a:p>
                      <a:pPr indent="0" lvl="0" marL="0" rtl="0" algn="r">
                        <a:lnSpc>
                          <a:spcPct val="115000"/>
                        </a:lnSpc>
                        <a:spcBef>
                          <a:spcPts val="0"/>
                        </a:spcBef>
                        <a:spcAft>
                          <a:spcPts val="0"/>
                        </a:spcAft>
                        <a:buNone/>
                      </a:pPr>
                      <a:r>
                        <a:rPr lang="en"/>
                        <a:t>84%</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C397"/>
                    </a:solidFill>
                  </a:tcPr>
                </a:tc>
                <a:tc>
                  <a:txBody>
                    <a:bodyPr/>
                    <a:lstStyle/>
                    <a:p>
                      <a:pPr indent="0" lvl="0" marL="0" rtl="0" algn="r">
                        <a:lnSpc>
                          <a:spcPct val="115000"/>
                        </a:lnSpc>
                        <a:spcBef>
                          <a:spcPts val="0"/>
                        </a:spcBef>
                        <a:spcAft>
                          <a:spcPts val="0"/>
                        </a:spcAft>
                        <a:buNone/>
                      </a:pPr>
                      <a:r>
                        <a:rPr b="1" lang="en"/>
                        <a:t>85%</a:t>
                      </a:r>
                      <a:endParaRPr b="1"/>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4C193"/>
                    </a:solidFill>
                  </a:tcPr>
                </a:tc>
                <a:tc>
                  <a:txBody>
                    <a:bodyPr/>
                    <a:lstStyle/>
                    <a:p>
                      <a:pPr indent="0" lvl="0" marL="0" rtl="0" algn="r">
                        <a:lnSpc>
                          <a:spcPct val="115000"/>
                        </a:lnSpc>
                        <a:spcBef>
                          <a:spcPts val="0"/>
                        </a:spcBef>
                        <a:spcAft>
                          <a:spcPts val="0"/>
                        </a:spcAft>
                        <a:buNone/>
                      </a:pPr>
                      <a:r>
                        <a:rPr lang="en"/>
                        <a:t>84%</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C397"/>
                    </a:solidFill>
                  </a:tcPr>
                </a:tc>
              </a:tr>
            </a:tbl>
          </a:graphicData>
        </a:graphic>
      </p:graphicFrame>
      <p:sp>
        <p:nvSpPr>
          <p:cNvPr id="971" name="Google Shape;971;p129"/>
          <p:cNvSpPr txBox="1"/>
          <p:nvPr/>
        </p:nvSpPr>
        <p:spPr>
          <a:xfrm>
            <a:off x="2225650" y="4451300"/>
            <a:ext cx="47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ap"/>
              <a:ea typeface="Asap"/>
              <a:cs typeface="Asap"/>
              <a:sym typeface="Asap"/>
            </a:endParaRPr>
          </a:p>
        </p:txBody>
      </p:sp>
      <p:sp>
        <p:nvSpPr>
          <p:cNvPr id="972" name="Google Shape;972;p129"/>
          <p:cNvSpPr txBox="1"/>
          <p:nvPr/>
        </p:nvSpPr>
        <p:spPr>
          <a:xfrm>
            <a:off x="1676625" y="4116713"/>
            <a:ext cx="47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MRMR, WRS, KS &gt; GLM &gt; PCA , DEA</a:t>
            </a:r>
            <a:endParaRPr>
              <a:latin typeface="Asap"/>
              <a:ea typeface="Asap"/>
              <a:cs typeface="Asap"/>
              <a:sym typeface="Asap"/>
            </a:endParaRPr>
          </a:p>
        </p:txBody>
      </p:sp>
      <p:sp>
        <p:nvSpPr>
          <p:cNvPr id="973" name="Google Shape;973;p129"/>
          <p:cNvSpPr txBox="1"/>
          <p:nvPr/>
        </p:nvSpPr>
        <p:spPr>
          <a:xfrm>
            <a:off x="1815200" y="4451300"/>
            <a:ext cx="660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PCA=Principal Component Analysis, </a:t>
            </a:r>
            <a:r>
              <a:rPr i="1" lang="en" sz="1200">
                <a:latin typeface="Lato"/>
                <a:ea typeface="Lato"/>
                <a:cs typeface="Lato"/>
                <a:sym typeface="Lato"/>
              </a:rPr>
              <a:t>MRMR=</a:t>
            </a:r>
            <a:r>
              <a:rPr i="1" lang="en" sz="1200">
                <a:solidFill>
                  <a:schemeClr val="dk1"/>
                </a:solidFill>
                <a:latin typeface="Asap"/>
                <a:ea typeface="Asap"/>
                <a:cs typeface="Asap"/>
                <a:sym typeface="Asap"/>
              </a:rPr>
              <a:t>Max Relevance Min Redundancy, GLM=Generalized Linear Model, DEA=Differential Gene Analysis by wald test, WRS=Wilcoxon Rank-Sum , KS=Kolmogorov–Smirnov test, RF=Random Forest</a:t>
            </a:r>
            <a:endParaRPr/>
          </a:p>
        </p:txBody>
      </p:sp>
      <p:sp>
        <p:nvSpPr>
          <p:cNvPr id="974" name="Google Shape;974;p129"/>
          <p:cNvSpPr txBox="1"/>
          <p:nvPr>
            <p:ph idx="4294967295" type="title"/>
          </p:nvPr>
        </p:nvSpPr>
        <p:spPr>
          <a:xfrm>
            <a:off x="339250" y="484875"/>
            <a:ext cx="883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Testing The Goodness of Features in AMD Prediction Using Logistic Regression</a:t>
            </a:r>
            <a:endParaRPr sz="1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8" name="Shape 978"/>
        <p:cNvGrpSpPr/>
        <p:nvPr/>
      </p:nvGrpSpPr>
      <p:grpSpPr>
        <a:xfrm>
          <a:off x="0" y="0"/>
          <a:ext cx="0" cy="0"/>
          <a:chOff x="0" y="0"/>
          <a:chExt cx="0" cy="0"/>
        </a:xfrm>
      </p:grpSpPr>
      <p:sp>
        <p:nvSpPr>
          <p:cNvPr id="979" name="Google Shape;979;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0" name="Google Shape;980;p13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How many Genes?</a:t>
            </a:r>
            <a:endParaRPr/>
          </a:p>
        </p:txBody>
      </p:sp>
      <p:pic>
        <p:nvPicPr>
          <p:cNvPr id="981" name="Google Shape;981;p130"/>
          <p:cNvPicPr preferRelativeResize="0"/>
          <p:nvPr/>
        </p:nvPicPr>
        <p:blipFill>
          <a:blip r:embed="rId3">
            <a:alphaModFix/>
          </a:blip>
          <a:stretch>
            <a:fillRect/>
          </a:stretch>
        </p:blipFill>
        <p:spPr>
          <a:xfrm>
            <a:off x="1297250" y="1899700"/>
            <a:ext cx="3171900" cy="1733100"/>
          </a:xfrm>
          <a:prstGeom prst="rect">
            <a:avLst/>
          </a:prstGeom>
          <a:noFill/>
          <a:ln>
            <a:noFill/>
          </a:ln>
        </p:spPr>
      </p:pic>
      <p:pic>
        <p:nvPicPr>
          <p:cNvPr id="982" name="Google Shape;982;p130"/>
          <p:cNvPicPr preferRelativeResize="0"/>
          <p:nvPr/>
        </p:nvPicPr>
        <p:blipFill>
          <a:blip r:embed="rId4">
            <a:alphaModFix/>
          </a:blip>
          <a:stretch>
            <a:fillRect/>
          </a:stretch>
        </p:blipFill>
        <p:spPr>
          <a:xfrm>
            <a:off x="5299000" y="1550688"/>
            <a:ext cx="2953550" cy="2431118"/>
          </a:xfrm>
          <a:prstGeom prst="rect">
            <a:avLst/>
          </a:prstGeom>
          <a:noFill/>
          <a:ln>
            <a:noFill/>
          </a:ln>
        </p:spPr>
      </p:pic>
      <p:sp>
        <p:nvSpPr>
          <p:cNvPr id="983" name="Google Shape;983;p130"/>
          <p:cNvSpPr txBox="1"/>
          <p:nvPr/>
        </p:nvSpPr>
        <p:spPr>
          <a:xfrm>
            <a:off x="2363150" y="3632800"/>
            <a:ext cx="10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sap"/>
                <a:ea typeface="Asap"/>
                <a:cs typeface="Asap"/>
                <a:sym typeface="Asap"/>
              </a:rPr>
              <a:t>Elbow plot</a:t>
            </a:r>
            <a:endParaRPr b="1">
              <a:latin typeface="Asap"/>
              <a:ea typeface="Asap"/>
              <a:cs typeface="Asap"/>
              <a:sym typeface="Asap"/>
            </a:endParaRPr>
          </a:p>
        </p:txBody>
      </p:sp>
      <p:sp>
        <p:nvSpPr>
          <p:cNvPr id="984" name="Google Shape;984;p130"/>
          <p:cNvSpPr txBox="1"/>
          <p:nvPr/>
        </p:nvSpPr>
        <p:spPr>
          <a:xfrm>
            <a:off x="6255725" y="4033000"/>
            <a:ext cx="10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sap"/>
                <a:ea typeface="Asap"/>
                <a:cs typeface="Asap"/>
                <a:sym typeface="Asap"/>
              </a:rPr>
              <a:t>AIC/BIC</a:t>
            </a:r>
            <a:endParaRPr b="1">
              <a:latin typeface="Asap"/>
              <a:ea typeface="Asap"/>
              <a:cs typeface="Asap"/>
              <a:sym typeface="Asa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4"/>
          <p:cNvSpPr txBox="1"/>
          <p:nvPr>
            <p:ph type="title"/>
          </p:nvPr>
        </p:nvSpPr>
        <p:spPr>
          <a:xfrm>
            <a:off x="2829825" y="0"/>
            <a:ext cx="5261100" cy="572700"/>
          </a:xfrm>
          <a:prstGeom prst="rect">
            <a:avLst/>
          </a:prstGeom>
          <a:noFill/>
          <a:ln>
            <a:noFill/>
          </a:ln>
        </p:spPr>
        <p:txBody>
          <a:bodyPr anchorCtr="0" anchor="t" bIns="91425" lIns="91425" spcFirstLastPara="1" rIns="91425" wrap="square" tIns="91425">
            <a:noAutofit/>
          </a:bodyPr>
          <a:lstStyle/>
          <a:p>
            <a:pPr indent="114300" lvl="0" marL="0" rtl="0" algn="l">
              <a:lnSpc>
                <a:spcPct val="90000"/>
              </a:lnSpc>
              <a:spcBef>
                <a:spcPts val="0"/>
              </a:spcBef>
              <a:spcAft>
                <a:spcPts val="0"/>
              </a:spcAft>
              <a:buClr>
                <a:schemeClr val="dk1"/>
              </a:buClr>
              <a:buSzPts val="3000"/>
              <a:buFont typeface="Arial"/>
              <a:buNone/>
            </a:pPr>
            <a:r>
              <a:rPr lang="en">
                <a:latin typeface="Lato"/>
                <a:ea typeface="Lato"/>
                <a:cs typeface="Lato"/>
                <a:sym typeface="Lato"/>
              </a:rPr>
              <a:t>Causes of AMD</a:t>
            </a:r>
            <a:endParaRPr>
              <a:latin typeface="Lato"/>
              <a:ea typeface="Lato"/>
              <a:cs typeface="Lato"/>
              <a:sym typeface="Lato"/>
            </a:endParaRPr>
          </a:p>
        </p:txBody>
      </p:sp>
      <p:pic>
        <p:nvPicPr>
          <p:cNvPr id="617" name="Google Shape;617;p104"/>
          <p:cNvPicPr preferRelativeResize="0"/>
          <p:nvPr/>
        </p:nvPicPr>
        <p:blipFill rotWithShape="1">
          <a:blip r:embed="rId4">
            <a:alphaModFix/>
          </a:blip>
          <a:srcRect b="0" l="0" r="0" t="-87160"/>
          <a:stretch/>
        </p:blipFill>
        <p:spPr>
          <a:xfrm rot="-3600008">
            <a:off x="5766978" y="516454"/>
            <a:ext cx="2029496" cy="1449392"/>
          </a:xfrm>
          <a:prstGeom prst="rect">
            <a:avLst/>
          </a:prstGeom>
          <a:noFill/>
          <a:ln>
            <a:noFill/>
          </a:ln>
        </p:spPr>
      </p:pic>
      <p:sp>
        <p:nvSpPr>
          <p:cNvPr id="618" name="Google Shape;618;p104"/>
          <p:cNvSpPr txBox="1"/>
          <p:nvPr/>
        </p:nvSpPr>
        <p:spPr>
          <a:xfrm>
            <a:off x="3222975" y="2639900"/>
            <a:ext cx="5795400" cy="348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 sz="1800">
                <a:latin typeface="Lato"/>
                <a:ea typeface="Lato"/>
                <a:cs typeface="Lato"/>
                <a:sym typeface="Lato"/>
              </a:rPr>
              <a:t>       </a:t>
            </a:r>
            <a:r>
              <a:rPr b="1" lang="en" sz="1800">
                <a:latin typeface="Lato"/>
                <a:ea typeface="Lato"/>
                <a:cs typeface="Lato"/>
                <a:sym typeface="Lato"/>
              </a:rPr>
              <a:t>G</a:t>
            </a:r>
            <a:r>
              <a:rPr b="1" i="0" lang="en" sz="1800" u="none" cap="none" strike="noStrike">
                <a:solidFill>
                  <a:srgbClr val="000000"/>
                </a:solidFill>
                <a:latin typeface="Lato"/>
                <a:ea typeface="Lato"/>
                <a:cs typeface="Lato"/>
                <a:sym typeface="Lato"/>
              </a:rPr>
              <a:t>enetics</a:t>
            </a:r>
            <a:endParaRPr sz="1800">
              <a:latin typeface="Lato"/>
              <a:ea typeface="Lato"/>
              <a:cs typeface="Lato"/>
              <a:sym typeface="Lato"/>
            </a:endParaRPr>
          </a:p>
          <a:p>
            <a:pPr indent="-311150" lvl="0" marL="914400" rtl="0" algn="l">
              <a:lnSpc>
                <a:spcPct val="150000"/>
              </a:lnSpc>
              <a:spcBef>
                <a:spcPts val="0"/>
              </a:spcBef>
              <a:spcAft>
                <a:spcPts val="0"/>
              </a:spcAft>
              <a:buSzPts val="1300"/>
              <a:buFont typeface="Lato"/>
              <a:buChar char="●"/>
            </a:pPr>
            <a:r>
              <a:rPr b="1" lang="en" sz="1300">
                <a:solidFill>
                  <a:srgbClr val="EA4336"/>
                </a:solidFill>
                <a:latin typeface="Lato"/>
                <a:ea typeface="Lato"/>
                <a:cs typeface="Lato"/>
                <a:sym typeface="Lato"/>
              </a:rPr>
              <a:t>Large # of genes (~18K)</a:t>
            </a:r>
            <a:r>
              <a:rPr lang="en" sz="1300">
                <a:solidFill>
                  <a:srgbClr val="EA4336"/>
                </a:solidFill>
                <a:latin typeface="Lato"/>
                <a:ea typeface="Lato"/>
                <a:cs typeface="Lato"/>
                <a:sym typeface="Lato"/>
              </a:rPr>
              <a:t> </a:t>
            </a:r>
            <a:r>
              <a:rPr lang="en" sz="1300">
                <a:latin typeface="Lato"/>
                <a:ea typeface="Lato"/>
                <a:cs typeface="Lato"/>
                <a:sym typeface="Lato"/>
              </a:rPr>
              <a:t>→ difficult to identify contributing genes</a:t>
            </a:r>
            <a:endParaRPr sz="1300">
              <a:latin typeface="Lato"/>
              <a:ea typeface="Lato"/>
              <a:cs typeface="Lato"/>
              <a:sym typeface="Lato"/>
            </a:endParaRPr>
          </a:p>
          <a:p>
            <a:pPr indent="-311150" lvl="0" marL="914400" rtl="0" algn="l">
              <a:lnSpc>
                <a:spcPct val="150000"/>
              </a:lnSpc>
              <a:spcBef>
                <a:spcPts val="0"/>
              </a:spcBef>
              <a:spcAft>
                <a:spcPts val="0"/>
              </a:spcAft>
              <a:buSzPts val="1300"/>
              <a:buFont typeface="Lato"/>
              <a:buChar char="●"/>
            </a:pPr>
            <a:r>
              <a:rPr b="1" lang="en" sz="1300">
                <a:solidFill>
                  <a:srgbClr val="EA4336"/>
                </a:solidFill>
                <a:latin typeface="Roboto"/>
                <a:ea typeface="Roboto"/>
                <a:cs typeface="Roboto"/>
                <a:sym typeface="Roboto"/>
              </a:rPr>
              <a:t>Gene Expression Regulation </a:t>
            </a:r>
            <a:r>
              <a:rPr lang="en" sz="1300">
                <a:latin typeface="Lato"/>
                <a:ea typeface="Lato"/>
                <a:cs typeface="Lato"/>
                <a:sym typeface="Lato"/>
              </a:rPr>
              <a:t>→ </a:t>
            </a:r>
            <a:r>
              <a:rPr lang="en" sz="1300">
                <a:solidFill>
                  <a:srgbClr val="0F0F0F"/>
                </a:solidFill>
                <a:latin typeface="Roboto"/>
                <a:ea typeface="Roboto"/>
                <a:cs typeface="Roboto"/>
                <a:sym typeface="Roboto"/>
              </a:rPr>
              <a:t>Uncertainty in how disease-associated DNA variants regulate gene expression affecting AMD risk.</a:t>
            </a:r>
            <a:endParaRPr sz="1300">
              <a:solidFill>
                <a:srgbClr val="0F0F0F"/>
              </a:solidFill>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0F0F0F"/>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0F0F0F"/>
              </a:solidFill>
              <a:latin typeface="Roboto"/>
              <a:ea typeface="Roboto"/>
              <a:cs typeface="Roboto"/>
              <a:sym typeface="Roboto"/>
            </a:endParaRPr>
          </a:p>
          <a:p>
            <a:pPr indent="0" lvl="0" marL="914400" rtl="0" algn="ctr">
              <a:lnSpc>
                <a:spcPct val="150000"/>
              </a:lnSpc>
              <a:spcBef>
                <a:spcPts val="0"/>
              </a:spcBef>
              <a:spcAft>
                <a:spcPts val="0"/>
              </a:spcAft>
              <a:buNone/>
            </a:pPr>
            <a:r>
              <a:t/>
            </a:r>
            <a:endParaRPr sz="1200">
              <a:solidFill>
                <a:srgbClr val="0F0F0F"/>
              </a:solidFill>
              <a:latin typeface="Lato"/>
              <a:ea typeface="Lato"/>
              <a:cs typeface="Lato"/>
              <a:sym typeface="Lato"/>
            </a:endParaRPr>
          </a:p>
          <a:p>
            <a:pPr indent="0" lvl="0" marL="0" marR="0" rtl="0" algn="l">
              <a:lnSpc>
                <a:spcPct val="100000"/>
              </a:lnSpc>
              <a:spcBef>
                <a:spcPts val="150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619" name="Google Shape;619;p104"/>
          <p:cNvSpPr txBox="1"/>
          <p:nvPr/>
        </p:nvSpPr>
        <p:spPr>
          <a:xfrm>
            <a:off x="484425" y="2755400"/>
            <a:ext cx="3034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
                <a:latin typeface="Lato"/>
                <a:ea typeface="Lato"/>
                <a:cs typeface="Lato"/>
                <a:sym typeface="Lato"/>
              </a:rPr>
              <a:t>Lifestyle &amp; Environmental Risk Factors</a:t>
            </a:r>
            <a:r>
              <a:rPr b="1" i="0" lang="en" u="none" cap="none" strike="noStrike">
                <a:solidFill>
                  <a:srgbClr val="000000"/>
                </a:solidFill>
              </a:rPr>
              <a:t> </a:t>
            </a:r>
            <a:endParaRPr b="1" i="0" u="none" cap="none" strike="noStrike">
              <a:solidFill>
                <a:srgbClr val="000000"/>
              </a:solidFill>
            </a:endParaRPr>
          </a:p>
        </p:txBody>
      </p:sp>
      <p:pic>
        <p:nvPicPr>
          <p:cNvPr descr="What is aging? | The Fasting Method" id="620" name="Google Shape;620;p104"/>
          <p:cNvPicPr preferRelativeResize="0"/>
          <p:nvPr/>
        </p:nvPicPr>
        <p:blipFill rotWithShape="1">
          <a:blip r:embed="rId5">
            <a:alphaModFix/>
          </a:blip>
          <a:srcRect b="0" l="0" r="34563" t="0"/>
          <a:stretch/>
        </p:blipFill>
        <p:spPr>
          <a:xfrm>
            <a:off x="1359837" y="1368226"/>
            <a:ext cx="1283370" cy="1061687"/>
          </a:xfrm>
          <a:prstGeom prst="rect">
            <a:avLst/>
          </a:prstGeom>
          <a:noFill/>
          <a:ln>
            <a:noFill/>
          </a:ln>
        </p:spPr>
      </p:pic>
      <p:pic>
        <p:nvPicPr>
          <p:cNvPr descr="What is aging? | The Fasting Method" id="621" name="Google Shape;621;p104"/>
          <p:cNvPicPr preferRelativeResize="0"/>
          <p:nvPr/>
        </p:nvPicPr>
        <p:blipFill rotWithShape="1">
          <a:blip r:embed="rId5">
            <a:alphaModFix/>
          </a:blip>
          <a:srcRect b="0" l="83393" r="0" t="0"/>
          <a:stretch/>
        </p:blipFill>
        <p:spPr>
          <a:xfrm>
            <a:off x="2717295" y="1326698"/>
            <a:ext cx="351200" cy="1144750"/>
          </a:xfrm>
          <a:prstGeom prst="rect">
            <a:avLst/>
          </a:prstGeom>
          <a:noFill/>
          <a:ln>
            <a:noFill/>
          </a:ln>
        </p:spPr>
      </p:pic>
      <p:pic>
        <p:nvPicPr>
          <p:cNvPr id="622" name="Google Shape;622;p104"/>
          <p:cNvPicPr preferRelativeResize="0"/>
          <p:nvPr/>
        </p:nvPicPr>
        <p:blipFill>
          <a:blip r:embed="rId6">
            <a:alphaModFix/>
          </a:blip>
          <a:stretch>
            <a:fillRect/>
          </a:stretch>
        </p:blipFill>
        <p:spPr>
          <a:xfrm>
            <a:off x="580336" y="1638627"/>
            <a:ext cx="775264" cy="699651"/>
          </a:xfrm>
          <a:prstGeom prst="rect">
            <a:avLst/>
          </a:prstGeom>
          <a:noFill/>
          <a:ln>
            <a:noFill/>
          </a:ln>
        </p:spPr>
      </p:pic>
      <p:pic>
        <p:nvPicPr>
          <p:cNvPr id="623" name="Google Shape;623;p104"/>
          <p:cNvPicPr preferRelativeResize="0"/>
          <p:nvPr/>
        </p:nvPicPr>
        <p:blipFill>
          <a:blip r:embed="rId7">
            <a:alphaModFix/>
          </a:blip>
          <a:stretch>
            <a:fillRect/>
          </a:stretch>
        </p:blipFill>
        <p:spPr>
          <a:xfrm>
            <a:off x="2281825" y="97200"/>
            <a:ext cx="475488" cy="4754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8" name="Shape 988"/>
        <p:cNvGrpSpPr/>
        <p:nvPr/>
      </p:nvGrpSpPr>
      <p:grpSpPr>
        <a:xfrm>
          <a:off x="0" y="0"/>
          <a:ext cx="0" cy="0"/>
          <a:chOff x="0" y="0"/>
          <a:chExt cx="0" cy="0"/>
        </a:xfrm>
      </p:grpSpPr>
      <p:sp>
        <p:nvSpPr>
          <p:cNvPr id="989" name="Google Shape;989;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0" name="Google Shape;990;p131"/>
          <p:cNvSpPr txBox="1"/>
          <p:nvPr>
            <p:ph idx="4294967295" type="title"/>
          </p:nvPr>
        </p:nvSpPr>
        <p:spPr>
          <a:xfrm>
            <a:off x="577100" y="396850"/>
            <a:ext cx="7683900" cy="8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Comparison Between Feature Selection Methods</a:t>
            </a:r>
            <a:endParaRPr sz="2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1" name="Google Shape;991;p131"/>
          <p:cNvSpPr txBox="1"/>
          <p:nvPr/>
        </p:nvSpPr>
        <p:spPr>
          <a:xfrm>
            <a:off x="577100" y="984575"/>
            <a:ext cx="476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sap"/>
                <a:ea typeface="Asap"/>
                <a:cs typeface="Asap"/>
                <a:sym typeface="Asap"/>
              </a:rPr>
              <a:t>XGBoost:</a:t>
            </a:r>
            <a:endParaRPr b="1" sz="1800">
              <a:latin typeface="Asap"/>
              <a:ea typeface="Asap"/>
              <a:cs typeface="Asap"/>
              <a:sym typeface="Asap"/>
            </a:endParaRPr>
          </a:p>
          <a:p>
            <a:pPr indent="0" lvl="0" marL="0" rtl="0" algn="l">
              <a:spcBef>
                <a:spcPts val="0"/>
              </a:spcBef>
              <a:spcAft>
                <a:spcPts val="0"/>
              </a:spcAft>
              <a:buNone/>
            </a:pPr>
            <a:r>
              <a:rPr lang="en">
                <a:solidFill>
                  <a:srgbClr val="FF0000"/>
                </a:solidFill>
                <a:latin typeface="Asap"/>
                <a:ea typeface="Asap"/>
                <a:cs typeface="Asap"/>
                <a:sym typeface="Asap"/>
              </a:rPr>
              <a:t>MRMR, WRS</a:t>
            </a:r>
            <a:r>
              <a:rPr lang="en">
                <a:latin typeface="Asap"/>
                <a:ea typeface="Asap"/>
                <a:cs typeface="Asap"/>
                <a:sym typeface="Asap"/>
              </a:rPr>
              <a:t>  &gt; GLM, DEA, KS &gt;&gt;&gt; PCA</a:t>
            </a:r>
            <a:endParaRPr>
              <a:latin typeface="Asap"/>
              <a:ea typeface="Asap"/>
              <a:cs typeface="Asap"/>
              <a:sym typeface="Asap"/>
            </a:endParaRPr>
          </a:p>
          <a:p>
            <a:pPr indent="0" lvl="0" marL="0" rtl="0" algn="l">
              <a:spcBef>
                <a:spcPts val="0"/>
              </a:spcBef>
              <a:spcAft>
                <a:spcPts val="0"/>
              </a:spcAft>
              <a:buNone/>
            </a:pPr>
            <a:r>
              <a:t/>
            </a:r>
            <a:endParaRPr>
              <a:latin typeface="Asap"/>
              <a:ea typeface="Asap"/>
              <a:cs typeface="Asap"/>
              <a:sym typeface="Asap"/>
            </a:endParaRPr>
          </a:p>
          <a:p>
            <a:pPr indent="0" lvl="0" marL="0" rtl="0" algn="l">
              <a:spcBef>
                <a:spcPts val="0"/>
              </a:spcBef>
              <a:spcAft>
                <a:spcPts val="0"/>
              </a:spcAft>
              <a:buNone/>
            </a:pPr>
            <a:r>
              <a:t/>
            </a:r>
            <a:endParaRPr>
              <a:latin typeface="Asap"/>
              <a:ea typeface="Asap"/>
              <a:cs typeface="Asap"/>
              <a:sym typeface="Asap"/>
            </a:endParaRPr>
          </a:p>
        </p:txBody>
      </p:sp>
      <p:sp>
        <p:nvSpPr>
          <p:cNvPr id="992" name="Google Shape;992;p131"/>
          <p:cNvSpPr txBox="1"/>
          <p:nvPr/>
        </p:nvSpPr>
        <p:spPr>
          <a:xfrm>
            <a:off x="4297525" y="984575"/>
            <a:ext cx="47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sap"/>
                <a:ea typeface="Asap"/>
                <a:cs typeface="Asap"/>
                <a:sym typeface="Asap"/>
              </a:rPr>
              <a:t>Logistic Regression:</a:t>
            </a:r>
            <a:endParaRPr b="1" sz="1800">
              <a:latin typeface="Asap"/>
              <a:ea typeface="Asap"/>
              <a:cs typeface="Asap"/>
              <a:sym typeface="Asap"/>
            </a:endParaRPr>
          </a:p>
          <a:p>
            <a:pPr indent="0" lvl="0" marL="0" rtl="0" algn="l">
              <a:spcBef>
                <a:spcPts val="0"/>
              </a:spcBef>
              <a:spcAft>
                <a:spcPts val="0"/>
              </a:spcAft>
              <a:buNone/>
            </a:pPr>
            <a:r>
              <a:rPr lang="en">
                <a:solidFill>
                  <a:srgbClr val="FF0000"/>
                </a:solidFill>
                <a:latin typeface="Asap"/>
                <a:ea typeface="Asap"/>
                <a:cs typeface="Asap"/>
                <a:sym typeface="Asap"/>
              </a:rPr>
              <a:t>MRMR, WRS,</a:t>
            </a:r>
            <a:r>
              <a:rPr lang="en">
                <a:latin typeface="Asap"/>
                <a:ea typeface="Asap"/>
                <a:cs typeface="Asap"/>
                <a:sym typeface="Asap"/>
              </a:rPr>
              <a:t> KS</a:t>
            </a:r>
            <a:r>
              <a:rPr lang="en">
                <a:solidFill>
                  <a:srgbClr val="FF0000"/>
                </a:solidFill>
                <a:latin typeface="Asap"/>
                <a:ea typeface="Asap"/>
                <a:cs typeface="Asap"/>
                <a:sym typeface="Asap"/>
              </a:rPr>
              <a:t> </a:t>
            </a:r>
            <a:r>
              <a:rPr lang="en">
                <a:latin typeface="Asap"/>
                <a:ea typeface="Asap"/>
                <a:cs typeface="Asap"/>
                <a:sym typeface="Asap"/>
              </a:rPr>
              <a:t>&gt; GLM &gt; PCA , DEA</a:t>
            </a:r>
            <a:endParaRPr>
              <a:latin typeface="Asap"/>
              <a:ea typeface="Asap"/>
              <a:cs typeface="Asap"/>
              <a:sym typeface="Asap"/>
            </a:endParaRPr>
          </a:p>
        </p:txBody>
      </p:sp>
      <p:sp>
        <p:nvSpPr>
          <p:cNvPr id="993" name="Google Shape;993;p131"/>
          <p:cNvSpPr txBox="1"/>
          <p:nvPr/>
        </p:nvSpPr>
        <p:spPr>
          <a:xfrm>
            <a:off x="643250" y="1892975"/>
            <a:ext cx="4762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sap"/>
                <a:ea typeface="Asap"/>
                <a:cs typeface="Asap"/>
                <a:sym typeface="Asap"/>
              </a:rPr>
              <a:t>Conclusion: </a:t>
            </a:r>
            <a:endParaRPr b="1" sz="1800">
              <a:latin typeface="Asap"/>
              <a:ea typeface="Asap"/>
              <a:cs typeface="Asap"/>
              <a:sym typeface="Asap"/>
            </a:endParaRPr>
          </a:p>
          <a:p>
            <a:pPr indent="-317500" lvl="0" marL="457200" rtl="0" algn="l">
              <a:spcBef>
                <a:spcPts val="0"/>
              </a:spcBef>
              <a:spcAft>
                <a:spcPts val="0"/>
              </a:spcAft>
              <a:buSzPts val="1400"/>
              <a:buFont typeface="Asap"/>
              <a:buChar char="●"/>
            </a:pPr>
            <a:r>
              <a:rPr lang="en">
                <a:latin typeface="Asap"/>
                <a:ea typeface="Asap"/>
                <a:cs typeface="Asap"/>
                <a:sym typeface="Asap"/>
              </a:rPr>
              <a:t>Best Performance: </a:t>
            </a:r>
            <a:endParaRPr>
              <a:latin typeface="Asap"/>
              <a:ea typeface="Asap"/>
              <a:cs typeface="Asap"/>
              <a:sym typeface="Asap"/>
            </a:endParaRPr>
          </a:p>
          <a:p>
            <a:pPr indent="-317500" lvl="1" marL="914400" rtl="0" algn="l">
              <a:spcBef>
                <a:spcPts val="0"/>
              </a:spcBef>
              <a:spcAft>
                <a:spcPts val="0"/>
              </a:spcAft>
              <a:buSzPts val="1400"/>
              <a:buFont typeface="Asap"/>
              <a:buChar char="○"/>
            </a:pPr>
            <a:r>
              <a:rPr lang="en">
                <a:solidFill>
                  <a:srgbClr val="FF0000"/>
                </a:solidFill>
                <a:latin typeface="Asap"/>
                <a:ea typeface="Asap"/>
                <a:cs typeface="Asap"/>
                <a:sym typeface="Asap"/>
              </a:rPr>
              <a:t>Max Relevance Min Redundancy, </a:t>
            </a:r>
            <a:endParaRPr>
              <a:solidFill>
                <a:srgbClr val="FF0000"/>
              </a:solidFill>
              <a:latin typeface="Asap"/>
              <a:ea typeface="Asap"/>
              <a:cs typeface="Asap"/>
              <a:sym typeface="Asap"/>
            </a:endParaRPr>
          </a:p>
          <a:p>
            <a:pPr indent="-317500" lvl="1" marL="914400" rtl="0" algn="l">
              <a:spcBef>
                <a:spcPts val="0"/>
              </a:spcBef>
              <a:spcAft>
                <a:spcPts val="0"/>
              </a:spcAft>
              <a:buSzPts val="1400"/>
              <a:buFont typeface="Asap"/>
              <a:buChar char="○"/>
            </a:pPr>
            <a:r>
              <a:rPr lang="en">
                <a:solidFill>
                  <a:srgbClr val="FF0000"/>
                </a:solidFill>
                <a:latin typeface="Asap"/>
                <a:ea typeface="Asap"/>
                <a:cs typeface="Asap"/>
                <a:sym typeface="Asap"/>
              </a:rPr>
              <a:t>Wilcoxon Rank-Sum</a:t>
            </a:r>
            <a:endParaRPr>
              <a:solidFill>
                <a:srgbClr val="FF0000"/>
              </a:solidFill>
              <a:latin typeface="Asap"/>
              <a:ea typeface="Asap"/>
              <a:cs typeface="Asap"/>
              <a:sym typeface="Asap"/>
            </a:endParaRPr>
          </a:p>
          <a:p>
            <a:pPr indent="-317500" lvl="0" marL="457200" rtl="0" algn="l">
              <a:spcBef>
                <a:spcPts val="0"/>
              </a:spcBef>
              <a:spcAft>
                <a:spcPts val="0"/>
              </a:spcAft>
              <a:buSzPts val="1400"/>
              <a:buFont typeface="Asap"/>
              <a:buChar char="●"/>
            </a:pPr>
            <a:r>
              <a:rPr lang="en">
                <a:latin typeface="Asap"/>
                <a:ea typeface="Asap"/>
                <a:cs typeface="Asap"/>
                <a:sym typeface="Asap"/>
              </a:rPr>
              <a:t>Other Methods:</a:t>
            </a:r>
            <a:endParaRPr>
              <a:latin typeface="Asap"/>
              <a:ea typeface="Asap"/>
              <a:cs typeface="Asap"/>
              <a:sym typeface="Asap"/>
            </a:endParaRPr>
          </a:p>
          <a:p>
            <a:pPr indent="-317500" lvl="1" marL="914400" rtl="0" algn="l">
              <a:spcBef>
                <a:spcPts val="0"/>
              </a:spcBef>
              <a:spcAft>
                <a:spcPts val="0"/>
              </a:spcAft>
              <a:buSzPts val="1400"/>
              <a:buFont typeface="Asap"/>
              <a:buChar char="○"/>
            </a:pPr>
            <a:r>
              <a:rPr lang="en">
                <a:latin typeface="Asap"/>
                <a:ea typeface="Asap"/>
                <a:cs typeface="Asap"/>
                <a:sym typeface="Asap"/>
              </a:rPr>
              <a:t>Generalized Linear Model, </a:t>
            </a:r>
            <a:endParaRPr>
              <a:latin typeface="Asap"/>
              <a:ea typeface="Asap"/>
              <a:cs typeface="Asap"/>
              <a:sym typeface="Asap"/>
            </a:endParaRPr>
          </a:p>
          <a:p>
            <a:pPr indent="-317500" lvl="1" marL="914400" rtl="0" algn="l">
              <a:spcBef>
                <a:spcPts val="0"/>
              </a:spcBef>
              <a:spcAft>
                <a:spcPts val="0"/>
              </a:spcAft>
              <a:buSzPts val="1400"/>
              <a:buFont typeface="Asap"/>
              <a:buChar char="○"/>
            </a:pPr>
            <a:r>
              <a:rPr lang="en">
                <a:latin typeface="Asap"/>
                <a:ea typeface="Asap"/>
                <a:cs typeface="Asap"/>
                <a:sym typeface="Asap"/>
              </a:rPr>
              <a:t>Kolmogorov–Smirnov test</a:t>
            </a:r>
            <a:endParaRPr>
              <a:latin typeface="Asap"/>
              <a:ea typeface="Asap"/>
              <a:cs typeface="Asap"/>
              <a:sym typeface="Asap"/>
            </a:endParaRPr>
          </a:p>
          <a:p>
            <a:pPr indent="-317500" lvl="1" marL="914400" rtl="0" algn="l">
              <a:spcBef>
                <a:spcPts val="0"/>
              </a:spcBef>
              <a:spcAft>
                <a:spcPts val="0"/>
              </a:spcAft>
              <a:buSzPts val="1400"/>
              <a:buFont typeface="Asap"/>
              <a:buChar char="○"/>
            </a:pPr>
            <a:r>
              <a:rPr lang="en">
                <a:latin typeface="Asap"/>
                <a:ea typeface="Asap"/>
                <a:cs typeface="Asap"/>
                <a:sym typeface="Asap"/>
              </a:rPr>
              <a:t>Differential Gene Analysis</a:t>
            </a:r>
            <a:endParaRPr>
              <a:latin typeface="Asap"/>
              <a:ea typeface="Asap"/>
              <a:cs typeface="Asap"/>
              <a:sym typeface="Asap"/>
            </a:endParaRPr>
          </a:p>
          <a:p>
            <a:pPr indent="-317500" lvl="1" marL="914400" rtl="0" algn="l">
              <a:spcBef>
                <a:spcPts val="0"/>
              </a:spcBef>
              <a:spcAft>
                <a:spcPts val="0"/>
              </a:spcAft>
              <a:buSzPts val="1400"/>
              <a:buFont typeface="Asap"/>
              <a:buChar char="○"/>
            </a:pPr>
            <a:r>
              <a:rPr lang="en">
                <a:latin typeface="Asap"/>
                <a:ea typeface="Asap"/>
                <a:cs typeface="Asap"/>
                <a:sym typeface="Asap"/>
              </a:rPr>
              <a:t>Principal Component Analysis</a:t>
            </a:r>
            <a:endParaRPr>
              <a:latin typeface="Asap"/>
              <a:ea typeface="Asap"/>
              <a:cs typeface="Asap"/>
              <a:sym typeface="Asap"/>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7" name="Shape 997"/>
        <p:cNvGrpSpPr/>
        <p:nvPr/>
      </p:nvGrpSpPr>
      <p:grpSpPr>
        <a:xfrm>
          <a:off x="0" y="0"/>
          <a:ext cx="0" cy="0"/>
          <a:chOff x="0" y="0"/>
          <a:chExt cx="0" cy="0"/>
        </a:xfrm>
      </p:grpSpPr>
      <p:sp>
        <p:nvSpPr>
          <p:cNvPr id="998" name="Google Shape;998;p132"/>
          <p:cNvSpPr txBox="1"/>
          <p:nvPr>
            <p:ph type="title"/>
          </p:nvPr>
        </p:nvSpPr>
        <p:spPr>
          <a:xfrm>
            <a:off x="894525" y="570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feature selection</a:t>
            </a:r>
            <a:endParaRPr/>
          </a:p>
        </p:txBody>
      </p:sp>
      <p:sp>
        <p:nvSpPr>
          <p:cNvPr id="999" name="Google Shape;999;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132"/>
          <p:cNvSpPr txBox="1"/>
          <p:nvPr/>
        </p:nvSpPr>
        <p:spPr>
          <a:xfrm>
            <a:off x="2971150" y="4349650"/>
            <a:ext cx="39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Genes</a:t>
            </a:r>
            <a:endParaRPr>
              <a:latin typeface="Lato"/>
              <a:ea typeface="Lato"/>
              <a:cs typeface="Lato"/>
              <a:sym typeface="Lato"/>
            </a:endParaRPr>
          </a:p>
        </p:txBody>
      </p:sp>
      <p:sp>
        <p:nvSpPr>
          <p:cNvPr id="1001" name="Google Shape;1001;p132"/>
          <p:cNvSpPr txBox="1"/>
          <p:nvPr/>
        </p:nvSpPr>
        <p:spPr>
          <a:xfrm rot="-5400000">
            <a:off x="-818950" y="953925"/>
            <a:ext cx="39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Counts</a:t>
            </a:r>
            <a:endParaRPr>
              <a:latin typeface="Lato"/>
              <a:ea typeface="Lato"/>
              <a:cs typeface="Lato"/>
              <a:sym typeface="Lato"/>
            </a:endParaRPr>
          </a:p>
        </p:txBody>
      </p:sp>
      <p:sp>
        <p:nvSpPr>
          <p:cNvPr id="1002" name="Google Shape;1002;p132"/>
          <p:cNvSpPr txBox="1"/>
          <p:nvPr/>
        </p:nvSpPr>
        <p:spPr>
          <a:xfrm>
            <a:off x="6350625" y="1934750"/>
            <a:ext cx="2545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 select top 100 genes with the highest absolute coefficient for the top 20 PCs, which account for ~75% variance, and plot the genes that appear multiple times in 20 PCs.</a:t>
            </a:r>
            <a:endParaRPr>
              <a:latin typeface="Lato"/>
              <a:ea typeface="Lato"/>
              <a:cs typeface="Lato"/>
              <a:sym typeface="Lato"/>
            </a:endParaRPr>
          </a:p>
        </p:txBody>
      </p:sp>
      <p:pic>
        <p:nvPicPr>
          <p:cNvPr id="1003" name="Google Shape;1003;p132"/>
          <p:cNvPicPr preferRelativeResize="0"/>
          <p:nvPr/>
        </p:nvPicPr>
        <p:blipFill>
          <a:blip r:embed="rId3">
            <a:alphaModFix/>
          </a:blip>
          <a:stretch>
            <a:fillRect/>
          </a:stretch>
        </p:blipFill>
        <p:spPr>
          <a:xfrm>
            <a:off x="1348400" y="1442225"/>
            <a:ext cx="4905774" cy="2907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7" name="Shape 1007"/>
        <p:cNvGrpSpPr/>
        <p:nvPr/>
      </p:nvGrpSpPr>
      <p:grpSpPr>
        <a:xfrm>
          <a:off x="0" y="0"/>
          <a:ext cx="0" cy="0"/>
          <a:chOff x="0" y="0"/>
          <a:chExt cx="0" cy="0"/>
        </a:xfrm>
      </p:grpSpPr>
      <p:sp>
        <p:nvSpPr>
          <p:cNvPr id="1008" name="Google Shape;1008;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9" name="Google Shape;1009;p133"/>
          <p:cNvSpPr txBox="1"/>
          <p:nvPr>
            <p:ph idx="4294967295" type="title"/>
          </p:nvPr>
        </p:nvSpPr>
        <p:spPr>
          <a:xfrm>
            <a:off x="761025" y="484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Results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None/>
            </a:pPr>
            <a:r>
              <a:rPr b="0" lang="en" sz="1500">
                <a:latin typeface="Asap"/>
                <a:ea typeface="Asap"/>
                <a:cs typeface="Asap"/>
                <a:sym typeface="Asap"/>
              </a:rPr>
              <a:t>Selected </a:t>
            </a:r>
            <a:r>
              <a:rPr lang="en" sz="1500">
                <a:latin typeface="Asap"/>
                <a:ea typeface="Asap"/>
                <a:cs typeface="Asap"/>
                <a:sym typeface="Asap"/>
              </a:rPr>
              <a:t>4</a:t>
            </a:r>
            <a:r>
              <a:rPr b="0" lang="en" sz="1500">
                <a:latin typeface="Asap"/>
                <a:ea typeface="Asap"/>
                <a:cs typeface="Asap"/>
                <a:sym typeface="Asap"/>
              </a:rPr>
              <a:t> times: </a:t>
            </a:r>
            <a:endParaRPr b="0" sz="1500">
              <a:latin typeface="Asap"/>
              <a:ea typeface="Asap"/>
              <a:cs typeface="Asap"/>
              <a:sym typeface="Asap"/>
            </a:endParaRPr>
          </a:p>
          <a:p>
            <a:pPr indent="-323850" lvl="0" marL="457200" marR="0" rtl="0" algn="l">
              <a:lnSpc>
                <a:spcPct val="100000"/>
              </a:lnSpc>
              <a:spcBef>
                <a:spcPts val="0"/>
              </a:spcBef>
              <a:spcAft>
                <a:spcPts val="0"/>
              </a:spcAft>
              <a:buSzPts val="1500"/>
              <a:buFont typeface="Asap"/>
              <a:buChar char="●"/>
            </a:pPr>
            <a:r>
              <a:rPr b="0" lang="en" sz="1500">
                <a:latin typeface="Asap"/>
                <a:ea typeface="Asap"/>
                <a:cs typeface="Asap"/>
                <a:sym typeface="Asap"/>
              </a:rPr>
              <a:t>C3, SYNC, HCP5, C1S</a:t>
            </a:r>
            <a:endParaRPr b="0" sz="1500">
              <a:latin typeface="Asap"/>
              <a:ea typeface="Asap"/>
              <a:cs typeface="Asap"/>
              <a:sym typeface="Asap"/>
            </a:endParaRPr>
          </a:p>
          <a:p>
            <a:pPr indent="0" lvl="0" marL="0" marR="0" rtl="0" algn="l">
              <a:lnSpc>
                <a:spcPct val="100000"/>
              </a:lnSpc>
              <a:spcBef>
                <a:spcPts val="0"/>
              </a:spcBef>
              <a:spcAft>
                <a:spcPts val="0"/>
              </a:spcAft>
              <a:buNone/>
            </a:pPr>
            <a:r>
              <a:t/>
            </a:r>
            <a:endParaRPr b="0" sz="1500">
              <a:latin typeface="Asap"/>
              <a:ea typeface="Asap"/>
              <a:cs typeface="Asap"/>
              <a:sym typeface="Asap"/>
            </a:endParaRPr>
          </a:p>
          <a:p>
            <a:pPr indent="0" lvl="0" marL="0" marR="0" rtl="0" algn="l">
              <a:lnSpc>
                <a:spcPct val="100000"/>
              </a:lnSpc>
              <a:spcBef>
                <a:spcPts val="0"/>
              </a:spcBef>
              <a:spcAft>
                <a:spcPts val="0"/>
              </a:spcAft>
              <a:buNone/>
            </a:pPr>
            <a:r>
              <a:rPr b="0" lang="en" sz="1500">
                <a:latin typeface="Asap"/>
                <a:ea typeface="Asap"/>
                <a:cs typeface="Asap"/>
                <a:sym typeface="Asap"/>
              </a:rPr>
              <a:t>Selected </a:t>
            </a:r>
            <a:r>
              <a:rPr lang="en" sz="1500">
                <a:latin typeface="Asap"/>
                <a:ea typeface="Asap"/>
                <a:cs typeface="Asap"/>
                <a:sym typeface="Asap"/>
              </a:rPr>
              <a:t>3 </a:t>
            </a:r>
            <a:r>
              <a:rPr b="0" lang="en" sz="1500">
                <a:latin typeface="Asap"/>
                <a:ea typeface="Asap"/>
                <a:cs typeface="Asap"/>
                <a:sym typeface="Asap"/>
              </a:rPr>
              <a:t>times: </a:t>
            </a:r>
            <a:endParaRPr b="0" sz="1500">
              <a:latin typeface="Asap"/>
              <a:ea typeface="Asap"/>
              <a:cs typeface="Asap"/>
              <a:sym typeface="Asap"/>
            </a:endParaRPr>
          </a:p>
          <a:p>
            <a:pPr indent="-323850" lvl="0" marL="457200" marR="0" rtl="0" algn="l">
              <a:lnSpc>
                <a:spcPct val="100000"/>
              </a:lnSpc>
              <a:spcBef>
                <a:spcPts val="0"/>
              </a:spcBef>
              <a:spcAft>
                <a:spcPts val="0"/>
              </a:spcAft>
              <a:buSzPts val="1500"/>
              <a:buFont typeface="Asap"/>
              <a:buChar char="●"/>
            </a:pPr>
            <a:r>
              <a:rPr b="0" lang="en" sz="1500">
                <a:latin typeface="Asap"/>
                <a:ea typeface="Asap"/>
                <a:cs typeface="Asap"/>
                <a:sym typeface="Asap"/>
              </a:rPr>
              <a:t>BTN3A3, C2, PSMB8-AS1,  PTGS1, NNMT, CFB, TNFRSF11B, HLA-DMB, S100B</a:t>
            </a:r>
            <a:endParaRPr b="0" sz="1500">
              <a:latin typeface="Asap"/>
              <a:ea typeface="Asap"/>
              <a:cs typeface="Asap"/>
              <a:sym typeface="Asap"/>
            </a:endParaRPr>
          </a:p>
          <a:p>
            <a:pPr indent="0" lvl="0" marL="0" marR="0" rtl="0" algn="l">
              <a:lnSpc>
                <a:spcPct val="100000"/>
              </a:lnSpc>
              <a:spcBef>
                <a:spcPts val="0"/>
              </a:spcBef>
              <a:spcAft>
                <a:spcPts val="0"/>
              </a:spcAft>
              <a:buNone/>
            </a:pPr>
            <a:r>
              <a:t/>
            </a:r>
            <a:endParaRPr b="0" sz="1500">
              <a:latin typeface="Asap"/>
              <a:ea typeface="Asap"/>
              <a:cs typeface="Asap"/>
              <a:sym typeface="Asap"/>
            </a:endParaRPr>
          </a:p>
          <a:p>
            <a:pPr indent="0" lvl="0" marL="0" marR="0" rtl="0" algn="l">
              <a:lnSpc>
                <a:spcPct val="100000"/>
              </a:lnSpc>
              <a:spcBef>
                <a:spcPts val="0"/>
              </a:spcBef>
              <a:spcAft>
                <a:spcPts val="0"/>
              </a:spcAft>
              <a:buNone/>
            </a:pPr>
            <a:r>
              <a:rPr b="0" lang="en" sz="1500">
                <a:latin typeface="Asap"/>
                <a:ea typeface="Asap"/>
                <a:cs typeface="Asap"/>
                <a:sym typeface="Asap"/>
              </a:rPr>
              <a:t>Selected </a:t>
            </a:r>
            <a:r>
              <a:rPr lang="en" sz="1500">
                <a:latin typeface="Asap"/>
                <a:ea typeface="Asap"/>
                <a:cs typeface="Asap"/>
                <a:sym typeface="Asap"/>
              </a:rPr>
              <a:t>2</a:t>
            </a:r>
            <a:r>
              <a:rPr b="0" lang="en" sz="1500">
                <a:latin typeface="Asap"/>
                <a:ea typeface="Asap"/>
                <a:cs typeface="Asap"/>
                <a:sym typeface="Asap"/>
              </a:rPr>
              <a:t> times: </a:t>
            </a:r>
            <a:endParaRPr b="0" sz="1500">
              <a:latin typeface="Asap"/>
              <a:ea typeface="Asap"/>
              <a:cs typeface="Asap"/>
              <a:sym typeface="Asap"/>
            </a:endParaRPr>
          </a:p>
          <a:p>
            <a:pPr indent="-323850" lvl="0" marL="457200" marR="0" rtl="0" algn="l">
              <a:lnSpc>
                <a:spcPct val="100000"/>
              </a:lnSpc>
              <a:spcBef>
                <a:spcPts val="0"/>
              </a:spcBef>
              <a:spcAft>
                <a:spcPts val="0"/>
              </a:spcAft>
              <a:buSzPts val="1500"/>
              <a:buFont typeface="Asap"/>
              <a:buChar char="●"/>
            </a:pPr>
            <a:r>
              <a:rPr b="0" lang="en" sz="1500">
                <a:latin typeface="Asap"/>
                <a:ea typeface="Asap"/>
                <a:cs typeface="Asap"/>
                <a:sym typeface="Asap"/>
              </a:rPr>
              <a:t>CXCL12, CYP4F12,  HLA-DQA1, SERPING1, PLEKHS1, RARRES3, CCDC3, HLA-DMA, MOXD1</a:t>
            </a:r>
            <a:endParaRPr b="0" sz="1500">
              <a:latin typeface="Asap"/>
              <a:ea typeface="Asap"/>
              <a:cs typeface="Asap"/>
              <a:sym typeface="Asap"/>
            </a:endParaRPr>
          </a:p>
          <a:p>
            <a:pPr indent="0" lvl="0" marL="0" marR="0" rtl="0" algn="l">
              <a:lnSpc>
                <a:spcPct val="100000"/>
              </a:lnSpc>
              <a:spcBef>
                <a:spcPts val="0"/>
              </a:spcBef>
              <a:spcAft>
                <a:spcPts val="0"/>
              </a:spcAft>
              <a:buNone/>
            </a:pPr>
            <a:r>
              <a:t/>
            </a:r>
            <a:endParaRPr b="0" sz="1500">
              <a:latin typeface="Asap"/>
              <a:ea typeface="Asap"/>
              <a:cs typeface="Asap"/>
              <a:sym typeface="Asap"/>
            </a:endParaRPr>
          </a:p>
          <a:p>
            <a:pPr indent="0" lvl="0" marL="0" marR="0" rtl="0" algn="l">
              <a:lnSpc>
                <a:spcPct val="100000"/>
              </a:lnSpc>
              <a:spcBef>
                <a:spcPts val="0"/>
              </a:spcBef>
              <a:spcAft>
                <a:spcPts val="0"/>
              </a:spcAft>
              <a:buNone/>
            </a:pPr>
            <a:r>
              <a:rPr b="0" lang="en" sz="1500">
                <a:latin typeface="Asap"/>
                <a:ea typeface="Asap"/>
                <a:cs typeface="Asap"/>
                <a:sym typeface="Asap"/>
              </a:rPr>
              <a:t>Based on top 25 genes from: MRMR, KS test, Random Forest, Optimal Transport, </a:t>
            </a:r>
            <a:r>
              <a:rPr b="0" lang="en" sz="1500">
                <a:latin typeface="Asap"/>
                <a:ea typeface="Asap"/>
                <a:cs typeface="Asap"/>
                <a:sym typeface="Asap"/>
              </a:rPr>
              <a:t>Differential Gene Analysis</a:t>
            </a:r>
            <a:r>
              <a:rPr b="0" lang="en" sz="1500">
                <a:latin typeface="Asap"/>
                <a:ea typeface="Asap"/>
                <a:cs typeface="Asap"/>
                <a:sym typeface="Asap"/>
              </a:rPr>
              <a:t>, and Rank-Sum.</a:t>
            </a:r>
            <a:endParaRPr sz="1200">
              <a:solidFill>
                <a:srgbClr val="595959"/>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3" name="Shape 1013"/>
        <p:cNvGrpSpPr/>
        <p:nvPr/>
      </p:nvGrpSpPr>
      <p:grpSpPr>
        <a:xfrm>
          <a:off x="0" y="0"/>
          <a:ext cx="0" cy="0"/>
          <a:chOff x="0" y="0"/>
          <a:chExt cx="0" cy="0"/>
        </a:xfrm>
      </p:grpSpPr>
      <p:sp>
        <p:nvSpPr>
          <p:cNvPr id="1014" name="Google Shape;1014;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5" name="Google Shape;1015;p134"/>
          <p:cNvSpPr txBox="1"/>
          <p:nvPr>
            <p:ph idx="4294967295" type="title"/>
          </p:nvPr>
        </p:nvSpPr>
        <p:spPr>
          <a:xfrm>
            <a:off x="761025" y="484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6" name="Google Shape;1016;p134"/>
          <p:cNvSpPr txBox="1"/>
          <p:nvPr/>
        </p:nvSpPr>
        <p:spPr>
          <a:xfrm>
            <a:off x="378250" y="1184600"/>
            <a:ext cx="2937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Random Forest with 100 bootstraps:</a:t>
            </a:r>
            <a:endParaRPr sz="1200">
              <a:latin typeface="Asap"/>
              <a:ea typeface="Asap"/>
              <a:cs typeface="Asap"/>
              <a:sym typeface="Asap"/>
            </a:endParaRPr>
          </a:p>
          <a:p>
            <a:pPr indent="-304800" lvl="0" marL="457200" rtl="0" algn="l">
              <a:spcBef>
                <a:spcPts val="0"/>
              </a:spcBef>
              <a:spcAft>
                <a:spcPts val="0"/>
              </a:spcAft>
              <a:buSzPts val="1200"/>
              <a:buFont typeface="Asap"/>
              <a:buChar char="-"/>
            </a:pPr>
            <a:r>
              <a:rPr lang="en" sz="1200">
                <a:latin typeface="Asap"/>
                <a:ea typeface="Asap"/>
                <a:cs typeface="Asap"/>
                <a:sym typeface="Asap"/>
              </a:rPr>
              <a:t>Precision is 76%</a:t>
            </a:r>
            <a:endParaRPr sz="1200">
              <a:latin typeface="Asap"/>
              <a:ea typeface="Asap"/>
              <a:cs typeface="Asap"/>
              <a:sym typeface="Asap"/>
            </a:endParaRPr>
          </a:p>
          <a:p>
            <a:pPr indent="-304800" lvl="0" marL="457200" rtl="0" algn="l">
              <a:spcBef>
                <a:spcPts val="0"/>
              </a:spcBef>
              <a:spcAft>
                <a:spcPts val="0"/>
              </a:spcAft>
              <a:buSzPts val="1200"/>
              <a:buFont typeface="Asap"/>
              <a:buChar char="-"/>
            </a:pPr>
            <a:r>
              <a:rPr lang="en" sz="1200">
                <a:latin typeface="Asap"/>
                <a:ea typeface="Asap"/>
                <a:cs typeface="Asap"/>
                <a:sym typeface="Asap"/>
              </a:rPr>
              <a:t>Sensitivity is 89%</a:t>
            </a:r>
            <a:endParaRPr sz="1200">
              <a:latin typeface="Asap"/>
              <a:ea typeface="Asap"/>
              <a:cs typeface="Asap"/>
              <a:sym typeface="Asap"/>
            </a:endParaRPr>
          </a:p>
          <a:p>
            <a:pPr indent="-304800" lvl="0" marL="457200" rtl="0" algn="l">
              <a:spcBef>
                <a:spcPts val="0"/>
              </a:spcBef>
              <a:spcAft>
                <a:spcPts val="0"/>
              </a:spcAft>
              <a:buSzPts val="1200"/>
              <a:buFont typeface="Asap"/>
              <a:buChar char="-"/>
            </a:pPr>
            <a:r>
              <a:rPr lang="en" sz="1200">
                <a:latin typeface="Asap"/>
                <a:ea typeface="Asap"/>
                <a:cs typeface="Asap"/>
                <a:sym typeface="Asap"/>
              </a:rPr>
              <a:t>Specificity is 50%</a:t>
            </a:r>
            <a:endParaRPr sz="1200">
              <a:latin typeface="Asap"/>
              <a:ea typeface="Asap"/>
              <a:cs typeface="Asap"/>
              <a:sym typeface="Asap"/>
            </a:endParaRPr>
          </a:p>
          <a:p>
            <a:pPr indent="-304800" lvl="0" marL="457200" rtl="0" algn="l">
              <a:spcBef>
                <a:spcPts val="0"/>
              </a:spcBef>
              <a:spcAft>
                <a:spcPts val="0"/>
              </a:spcAft>
              <a:buSzPts val="1200"/>
              <a:buFont typeface="Asap"/>
              <a:buChar char="-"/>
            </a:pPr>
            <a:r>
              <a:rPr lang="en" sz="1200">
                <a:latin typeface="Asap"/>
                <a:ea typeface="Asap"/>
                <a:cs typeface="Asap"/>
                <a:sym typeface="Asap"/>
              </a:rPr>
              <a:t>AUC is 70%</a:t>
            </a:r>
            <a:endParaRPr sz="1200">
              <a:latin typeface="Asap"/>
              <a:ea typeface="Asap"/>
              <a:cs typeface="Asap"/>
              <a:sym typeface="Asap"/>
            </a:endParaRPr>
          </a:p>
        </p:txBody>
      </p:sp>
      <p:pic>
        <p:nvPicPr>
          <p:cNvPr id="1017" name="Google Shape;1017;p134"/>
          <p:cNvPicPr preferRelativeResize="0"/>
          <p:nvPr/>
        </p:nvPicPr>
        <p:blipFill>
          <a:blip r:embed="rId3">
            <a:alphaModFix/>
          </a:blip>
          <a:stretch>
            <a:fillRect/>
          </a:stretch>
        </p:blipFill>
        <p:spPr>
          <a:xfrm>
            <a:off x="3653925" y="1395275"/>
            <a:ext cx="4335275" cy="3433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1" name="Shape 1021"/>
        <p:cNvGrpSpPr/>
        <p:nvPr/>
      </p:nvGrpSpPr>
      <p:grpSpPr>
        <a:xfrm>
          <a:off x="0" y="0"/>
          <a:ext cx="0" cy="0"/>
          <a:chOff x="0" y="0"/>
          <a:chExt cx="0" cy="0"/>
        </a:xfrm>
      </p:grpSpPr>
      <p:sp>
        <p:nvSpPr>
          <p:cNvPr id="1022" name="Google Shape;1022;p135"/>
          <p:cNvSpPr txBox="1"/>
          <p:nvPr>
            <p:ph type="title"/>
          </p:nvPr>
        </p:nvSpPr>
        <p:spPr>
          <a:xfrm>
            <a:off x="2998050" y="691900"/>
            <a:ext cx="55419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a:t>
            </a:r>
            <a:r>
              <a:rPr lang="en" sz="3600"/>
              <a:t>Science Pipeline</a:t>
            </a:r>
            <a:endParaRPr sz="3600"/>
          </a:p>
        </p:txBody>
      </p:sp>
      <p:sp>
        <p:nvSpPr>
          <p:cNvPr id="1023" name="Google Shape;1023;p135"/>
          <p:cNvSpPr txBox="1"/>
          <p:nvPr>
            <p:ph idx="2" type="title"/>
          </p:nvPr>
        </p:nvSpPr>
        <p:spPr>
          <a:xfrm>
            <a:off x="1762350" y="691900"/>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1024" name="Google Shape;1024;p135"/>
          <p:cNvPicPr preferRelativeResize="0"/>
          <p:nvPr/>
        </p:nvPicPr>
        <p:blipFill>
          <a:blip r:embed="rId3">
            <a:alphaModFix/>
          </a:blip>
          <a:stretch>
            <a:fillRect/>
          </a:stretch>
        </p:blipFill>
        <p:spPr>
          <a:xfrm>
            <a:off x="1860475" y="1458975"/>
            <a:ext cx="5423050" cy="3598449"/>
          </a:xfrm>
          <a:prstGeom prst="rect">
            <a:avLst/>
          </a:prstGeom>
          <a:noFill/>
          <a:ln>
            <a:noFill/>
          </a:ln>
        </p:spPr>
      </p:pic>
      <p:sp>
        <p:nvSpPr>
          <p:cNvPr id="1025" name="Google Shape;1025;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136"/>
          <p:cNvSpPr txBox="1"/>
          <p:nvPr>
            <p:ph type="title"/>
          </p:nvPr>
        </p:nvSpPr>
        <p:spPr>
          <a:xfrm>
            <a:off x="729450" y="61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Unsupervised: PCA</a:t>
            </a:r>
            <a:endParaRPr/>
          </a:p>
        </p:txBody>
      </p:sp>
      <p:sp>
        <p:nvSpPr>
          <p:cNvPr id="1031" name="Google Shape;1031;p136"/>
          <p:cNvSpPr txBox="1"/>
          <p:nvPr>
            <p:ph idx="1" type="body"/>
          </p:nvPr>
        </p:nvSpPr>
        <p:spPr>
          <a:xfrm>
            <a:off x="522325" y="1313025"/>
            <a:ext cx="45462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PCA fitting, transforming, view the training dataset in first 3PC</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Find the top 10 features of largest </a:t>
            </a:r>
            <a:r>
              <a:rPr lang="en" sz="1200">
                <a:solidFill>
                  <a:srgbClr val="000000"/>
                </a:solidFill>
                <a:latin typeface="Arial"/>
                <a:ea typeface="Arial"/>
                <a:cs typeface="Arial"/>
                <a:sym typeface="Arial"/>
              </a:rPr>
              <a:t>coefficient for PC1</a:t>
            </a:r>
            <a:endParaRPr sz="12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032" name="Google Shape;1032;p136"/>
          <p:cNvPicPr preferRelativeResize="0"/>
          <p:nvPr/>
        </p:nvPicPr>
        <p:blipFill>
          <a:blip r:embed="rId3">
            <a:alphaModFix/>
          </a:blip>
          <a:stretch>
            <a:fillRect/>
          </a:stretch>
        </p:blipFill>
        <p:spPr>
          <a:xfrm>
            <a:off x="729450" y="2454001"/>
            <a:ext cx="3461075" cy="2544025"/>
          </a:xfrm>
          <a:prstGeom prst="rect">
            <a:avLst/>
          </a:prstGeom>
          <a:noFill/>
          <a:ln>
            <a:noFill/>
          </a:ln>
        </p:spPr>
      </p:pic>
      <p:pic>
        <p:nvPicPr>
          <p:cNvPr id="1033" name="Google Shape;1033;p136"/>
          <p:cNvPicPr preferRelativeResize="0"/>
          <p:nvPr/>
        </p:nvPicPr>
        <p:blipFill rotWithShape="1">
          <a:blip r:embed="rId4">
            <a:alphaModFix/>
          </a:blip>
          <a:srcRect b="4000" l="0" r="0" t="5073"/>
          <a:stretch/>
        </p:blipFill>
        <p:spPr>
          <a:xfrm>
            <a:off x="5435450" y="492799"/>
            <a:ext cx="3177750" cy="2793876"/>
          </a:xfrm>
          <a:prstGeom prst="rect">
            <a:avLst/>
          </a:prstGeom>
          <a:noFill/>
          <a:ln>
            <a:noFill/>
          </a:ln>
        </p:spPr>
      </p:pic>
      <p:pic>
        <p:nvPicPr>
          <p:cNvPr id="1034" name="Google Shape;1034;p136"/>
          <p:cNvPicPr preferRelativeResize="0"/>
          <p:nvPr/>
        </p:nvPicPr>
        <p:blipFill>
          <a:blip r:embed="rId5">
            <a:alphaModFix/>
          </a:blip>
          <a:stretch>
            <a:fillRect/>
          </a:stretch>
        </p:blipFill>
        <p:spPr>
          <a:xfrm>
            <a:off x="4785200" y="3286675"/>
            <a:ext cx="3827999" cy="1691078"/>
          </a:xfrm>
          <a:prstGeom prst="rect">
            <a:avLst/>
          </a:prstGeom>
          <a:noFill/>
          <a:ln>
            <a:noFill/>
          </a:ln>
        </p:spPr>
      </p:pic>
      <p:sp>
        <p:nvSpPr>
          <p:cNvPr id="1035" name="Google Shape;1035;p1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9" name="Shape 1039"/>
        <p:cNvGrpSpPr/>
        <p:nvPr/>
      </p:nvGrpSpPr>
      <p:grpSpPr>
        <a:xfrm>
          <a:off x="0" y="0"/>
          <a:ext cx="0" cy="0"/>
          <a:chOff x="0" y="0"/>
          <a:chExt cx="0" cy="0"/>
        </a:xfrm>
      </p:grpSpPr>
      <p:sp>
        <p:nvSpPr>
          <p:cNvPr id="1040" name="Google Shape;1040;p1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041" name="Google Shape;1041;p137"/>
          <p:cNvSpPr txBox="1"/>
          <p:nvPr/>
        </p:nvSpPr>
        <p:spPr>
          <a:xfrm>
            <a:off x="323875" y="1112200"/>
            <a:ext cx="3413700" cy="36327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t/>
            </a:r>
            <a:endParaRPr b="1">
              <a:latin typeface="Raleway"/>
              <a:ea typeface="Raleway"/>
              <a:cs typeface="Raleway"/>
              <a:sym typeface="Raleway"/>
            </a:endParaRPr>
          </a:p>
          <a:p>
            <a:pPr indent="-317500" lvl="0" marL="457200" rtl="0" algn="l">
              <a:lnSpc>
                <a:spcPct val="100000"/>
              </a:lnSpc>
              <a:spcBef>
                <a:spcPts val="0"/>
              </a:spcBef>
              <a:spcAft>
                <a:spcPts val="0"/>
              </a:spcAft>
              <a:buSzPts val="1400"/>
              <a:buFont typeface="Raleway Medium"/>
              <a:buAutoNum type="arabicPeriod"/>
            </a:pPr>
            <a:r>
              <a:rPr lang="en">
                <a:latin typeface="Raleway Medium"/>
                <a:ea typeface="Raleway Medium"/>
                <a:cs typeface="Raleway Medium"/>
                <a:sym typeface="Raleway Medium"/>
              </a:rPr>
              <a:t>Gene data: </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rPr lang="en">
                <a:latin typeface="Raleway Medium"/>
                <a:ea typeface="Raleway Medium"/>
                <a:cs typeface="Raleway Medium"/>
                <a:sym typeface="Raleway Medium"/>
              </a:rPr>
              <a:t>453 patients by 18056 genes, normalized counts by patient.</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rPr lang="en">
                <a:latin typeface="Raleway Medium"/>
                <a:ea typeface="Raleway Medium"/>
                <a:cs typeface="Raleway Medium"/>
                <a:sym typeface="Raleway Medium"/>
              </a:rPr>
              <a:t>-No missing data but some zeros</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t/>
            </a:r>
            <a:endParaRPr>
              <a:latin typeface="Raleway Medium"/>
              <a:ea typeface="Raleway Medium"/>
              <a:cs typeface="Raleway Medium"/>
              <a:sym typeface="Raleway Medium"/>
            </a:endParaRPr>
          </a:p>
          <a:p>
            <a:pPr indent="-317500" lvl="0" marL="457200" rtl="0" algn="l">
              <a:lnSpc>
                <a:spcPct val="100000"/>
              </a:lnSpc>
              <a:spcBef>
                <a:spcPts val="0"/>
              </a:spcBef>
              <a:spcAft>
                <a:spcPts val="0"/>
              </a:spcAft>
              <a:buSzPts val="1400"/>
              <a:buFont typeface="Raleway Medium"/>
              <a:buAutoNum type="arabicPeriod"/>
            </a:pPr>
            <a:r>
              <a:rPr lang="en">
                <a:latin typeface="Raleway Medium"/>
                <a:ea typeface="Raleway Medium"/>
                <a:cs typeface="Raleway Medium"/>
                <a:sym typeface="Raleway Medium"/>
              </a:rPr>
              <a:t>Metadata: </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rPr lang="en">
                <a:latin typeface="Raleway Medium"/>
                <a:ea typeface="Raleway Medium"/>
                <a:cs typeface="Raleway Medium"/>
                <a:sym typeface="Raleway Medium"/>
              </a:rPr>
              <a:t>-453 patients by 2o columns, </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rPr lang="en">
                <a:latin typeface="Raleway Medium"/>
                <a:ea typeface="Raleway Medium"/>
                <a:cs typeface="Raleway Medium"/>
                <a:sym typeface="Raleway Medium"/>
              </a:rPr>
              <a:t>Including information of id, mgs_level (label), age, sex, race, left or right eye,, medical history, ocular history, death time and etc. </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rPr lang="en">
                <a:latin typeface="Raleway Medium"/>
                <a:ea typeface="Raleway Medium"/>
                <a:cs typeface="Raleway Medium"/>
                <a:sym typeface="Raleway Medium"/>
              </a:rPr>
              <a:t>-No missing data in age and sex,</a:t>
            </a:r>
            <a:endParaRPr>
              <a:latin typeface="Raleway Medium"/>
              <a:ea typeface="Raleway Medium"/>
              <a:cs typeface="Raleway Medium"/>
              <a:sym typeface="Raleway Medium"/>
            </a:endParaRPr>
          </a:p>
          <a:p>
            <a:pPr indent="0" lvl="0" marL="457200" rtl="0" algn="l">
              <a:lnSpc>
                <a:spcPct val="100000"/>
              </a:lnSpc>
              <a:spcBef>
                <a:spcPts val="0"/>
              </a:spcBef>
              <a:spcAft>
                <a:spcPts val="0"/>
              </a:spcAft>
              <a:buNone/>
            </a:pPr>
            <a:r>
              <a:rPr lang="en">
                <a:latin typeface="Raleway Medium"/>
                <a:ea typeface="Raleway Medium"/>
                <a:cs typeface="Raleway Medium"/>
                <a:sym typeface="Raleway Medium"/>
              </a:rPr>
              <a:t>-Some missing data and typo in other category</a:t>
            </a:r>
            <a:endParaRPr>
              <a:latin typeface="Raleway Medium"/>
              <a:ea typeface="Raleway Medium"/>
              <a:cs typeface="Raleway Medium"/>
              <a:sym typeface="Raleway Medium"/>
            </a:endParaRPr>
          </a:p>
        </p:txBody>
      </p:sp>
      <p:sp>
        <p:nvSpPr>
          <p:cNvPr id="1042" name="Google Shape;1042;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3" name="Google Shape;1043;p137"/>
          <p:cNvPicPr preferRelativeResize="0"/>
          <p:nvPr/>
        </p:nvPicPr>
        <p:blipFill>
          <a:blip r:embed="rId3">
            <a:alphaModFix/>
          </a:blip>
          <a:stretch>
            <a:fillRect/>
          </a:stretch>
        </p:blipFill>
        <p:spPr>
          <a:xfrm>
            <a:off x="4237150" y="721225"/>
            <a:ext cx="2364310" cy="1850525"/>
          </a:xfrm>
          <a:prstGeom prst="rect">
            <a:avLst/>
          </a:prstGeom>
          <a:noFill/>
          <a:ln>
            <a:noFill/>
          </a:ln>
        </p:spPr>
      </p:pic>
      <p:pic>
        <p:nvPicPr>
          <p:cNvPr id="1044" name="Google Shape;1044;p137"/>
          <p:cNvPicPr preferRelativeResize="0"/>
          <p:nvPr/>
        </p:nvPicPr>
        <p:blipFill>
          <a:blip r:embed="rId4">
            <a:alphaModFix/>
          </a:blip>
          <a:stretch>
            <a:fillRect/>
          </a:stretch>
        </p:blipFill>
        <p:spPr>
          <a:xfrm>
            <a:off x="6818475" y="664625"/>
            <a:ext cx="2287001" cy="1789825"/>
          </a:xfrm>
          <a:prstGeom prst="rect">
            <a:avLst/>
          </a:prstGeom>
          <a:noFill/>
          <a:ln>
            <a:noFill/>
          </a:ln>
        </p:spPr>
      </p:pic>
      <p:pic>
        <p:nvPicPr>
          <p:cNvPr id="1045" name="Google Shape;1045;p137"/>
          <p:cNvPicPr preferRelativeResize="0"/>
          <p:nvPr/>
        </p:nvPicPr>
        <p:blipFill>
          <a:blip r:embed="rId5">
            <a:alphaModFix/>
          </a:blip>
          <a:stretch>
            <a:fillRect/>
          </a:stretch>
        </p:blipFill>
        <p:spPr>
          <a:xfrm>
            <a:off x="5381925" y="2676025"/>
            <a:ext cx="2810803" cy="226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9" name="Shape 1049"/>
        <p:cNvGrpSpPr/>
        <p:nvPr/>
      </p:nvGrpSpPr>
      <p:grpSpPr>
        <a:xfrm>
          <a:off x="0" y="0"/>
          <a:ext cx="0" cy="0"/>
          <a:chOff x="0" y="0"/>
          <a:chExt cx="0" cy="0"/>
        </a:xfrm>
      </p:grpSpPr>
      <p:sp>
        <p:nvSpPr>
          <p:cNvPr id="1050" name="Google Shape;1050;p138"/>
          <p:cNvSpPr txBox="1"/>
          <p:nvPr>
            <p:ph type="title"/>
          </p:nvPr>
        </p:nvSpPr>
        <p:spPr>
          <a:xfrm>
            <a:off x="720000" y="539500"/>
            <a:ext cx="838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Relevance - Min Redundancy (mRMR)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1" name="Google Shape;1051;p138"/>
          <p:cNvSpPr txBox="1"/>
          <p:nvPr>
            <p:ph idx="4" type="subTitle"/>
          </p:nvPr>
        </p:nvSpPr>
        <p:spPr>
          <a:xfrm>
            <a:off x="713225" y="1579007"/>
            <a:ext cx="2357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a:t>
            </a:r>
            <a:endParaRPr/>
          </a:p>
        </p:txBody>
      </p:sp>
      <p:sp>
        <p:nvSpPr>
          <p:cNvPr id="1052" name="Google Shape;1052;p138"/>
          <p:cNvSpPr txBox="1"/>
          <p:nvPr>
            <p:ph idx="5" type="subTitle"/>
          </p:nvPr>
        </p:nvSpPr>
        <p:spPr>
          <a:xfrm>
            <a:off x="3393553" y="1579007"/>
            <a:ext cx="2357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1053" name="Google Shape;1053;p138"/>
          <p:cNvSpPr txBox="1"/>
          <p:nvPr>
            <p:ph idx="1" type="subTitle"/>
          </p:nvPr>
        </p:nvSpPr>
        <p:spPr>
          <a:xfrm>
            <a:off x="713225" y="1887023"/>
            <a:ext cx="23571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mRMR ranks features based on an </a:t>
            </a:r>
            <a:r>
              <a:rPr b="1" lang="en"/>
              <a:t>importance </a:t>
            </a:r>
            <a:r>
              <a:rPr lang="en"/>
              <a:t>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Importance calculated from</a:t>
            </a:r>
            <a:endParaRPr/>
          </a:p>
          <a:p>
            <a:pPr indent="-304800" lvl="0" marL="457200" rtl="0" algn="l">
              <a:spcBef>
                <a:spcPts val="0"/>
              </a:spcBef>
              <a:spcAft>
                <a:spcPts val="0"/>
              </a:spcAft>
              <a:buSzPts val="1200"/>
              <a:buChar char="●"/>
            </a:pPr>
            <a:r>
              <a:rPr b="1" lang="en"/>
              <a:t>Relevance </a:t>
            </a:r>
            <a:r>
              <a:rPr lang="en"/>
              <a:t>- the feature correlation to target</a:t>
            </a:r>
            <a:endParaRPr/>
          </a:p>
          <a:p>
            <a:pPr indent="-304800" lvl="0" marL="457200" rtl="0" algn="l">
              <a:spcBef>
                <a:spcPts val="0"/>
              </a:spcBef>
              <a:spcAft>
                <a:spcPts val="0"/>
              </a:spcAft>
              <a:buSzPts val="1200"/>
              <a:buChar char="●"/>
            </a:pPr>
            <a:r>
              <a:rPr b="1" lang="en"/>
              <a:t>Redundancy </a:t>
            </a:r>
            <a:r>
              <a:rPr lang="en"/>
              <a:t>- the feature correlation to other features in previous iterations</a:t>
            </a:r>
            <a:endParaRPr/>
          </a:p>
        </p:txBody>
      </p:sp>
      <p:sp>
        <p:nvSpPr>
          <p:cNvPr id="1054" name="Google Shape;1054;p138"/>
          <p:cNvSpPr txBox="1"/>
          <p:nvPr>
            <p:ph idx="2" type="subTitle"/>
          </p:nvPr>
        </p:nvSpPr>
        <p:spPr>
          <a:xfrm>
            <a:off x="3393553" y="1887023"/>
            <a:ext cx="23571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get top </a:t>
            </a:r>
            <a:r>
              <a:rPr b="1" lang="en"/>
              <a:t>k</a:t>
            </a:r>
            <a:r>
              <a:rPr lang="en"/>
              <a:t> features with</a:t>
            </a:r>
            <a:endParaRPr/>
          </a:p>
          <a:p>
            <a:pPr indent="-304800" lvl="0" marL="457200" rtl="0" algn="l">
              <a:spcBef>
                <a:spcPts val="0"/>
              </a:spcBef>
              <a:spcAft>
                <a:spcPts val="0"/>
              </a:spcAft>
              <a:buSzPts val="1200"/>
              <a:buChar char="●"/>
            </a:pPr>
            <a:r>
              <a:rPr b="1" lang="en"/>
              <a:t>High </a:t>
            </a:r>
            <a:r>
              <a:rPr lang="en"/>
              <a:t>relevance to target variable</a:t>
            </a:r>
            <a:endParaRPr/>
          </a:p>
          <a:p>
            <a:pPr indent="-304800" lvl="0" marL="457200" rtl="0" algn="l">
              <a:spcBef>
                <a:spcPts val="0"/>
              </a:spcBef>
              <a:spcAft>
                <a:spcPts val="0"/>
              </a:spcAft>
              <a:buSzPts val="1200"/>
              <a:buChar char="●"/>
            </a:pPr>
            <a:r>
              <a:rPr b="1" lang="en"/>
              <a:t>Small</a:t>
            </a:r>
            <a:r>
              <a:rPr lang="en"/>
              <a:t> redundancy</a:t>
            </a:r>
            <a:endParaRPr/>
          </a:p>
        </p:txBody>
      </p:sp>
      <p:sp>
        <p:nvSpPr>
          <p:cNvPr id="1055" name="Google Shape;1055;p138"/>
          <p:cNvSpPr txBox="1"/>
          <p:nvPr>
            <p:ph idx="3" type="subTitle"/>
          </p:nvPr>
        </p:nvSpPr>
        <p:spPr>
          <a:xfrm>
            <a:off x="6073875" y="1887025"/>
            <a:ext cx="27153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methods to compute mRMR</a:t>
            </a:r>
            <a:endParaRPr/>
          </a:p>
          <a:p>
            <a:pPr indent="0" lvl="0" marL="0" rtl="0" algn="l">
              <a:spcBef>
                <a:spcPts val="0"/>
              </a:spcBef>
              <a:spcAft>
                <a:spcPts val="0"/>
              </a:spcAft>
              <a:buNone/>
            </a:pPr>
            <a:r>
              <a:rPr lang="en" u="sng">
                <a:solidFill>
                  <a:schemeClr val="hlink"/>
                </a:solidFill>
                <a:hlinkClick r:id="rId3"/>
              </a:rPr>
              <a:t>Research</a:t>
            </a:r>
            <a:r>
              <a:rPr lang="en"/>
              <a:t> </a:t>
            </a:r>
            <a:r>
              <a:rPr lang="en"/>
              <a:t>has </a:t>
            </a:r>
            <a:r>
              <a:rPr lang="en"/>
              <a:t>shown</a:t>
            </a:r>
            <a:r>
              <a:rPr lang="en"/>
              <a:t> </a:t>
            </a:r>
            <a:r>
              <a:rPr b="1" lang="en"/>
              <a:t>FCQ </a:t>
            </a:r>
            <a:r>
              <a:rPr lang="en"/>
              <a:t>method to be high-performing and 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t>
            </a:r>
            <a:r>
              <a:rPr lang="en"/>
              <a:t>-statistic relevance </a:t>
            </a:r>
            <a:endParaRPr/>
          </a:p>
          <a:p>
            <a:pPr indent="0" lvl="0" marL="0" rtl="0" algn="l">
              <a:spcBef>
                <a:spcPts val="0"/>
              </a:spcBef>
              <a:spcAft>
                <a:spcPts val="0"/>
              </a:spcAft>
              <a:buNone/>
            </a:pPr>
            <a:r>
              <a:rPr b="1" lang="en"/>
              <a:t>C</a:t>
            </a:r>
            <a:r>
              <a:rPr lang="en"/>
              <a:t>orrelation </a:t>
            </a:r>
            <a:r>
              <a:rPr lang="en"/>
              <a:t>(Pearson) redundancy</a:t>
            </a:r>
            <a:endParaRPr/>
          </a:p>
          <a:p>
            <a:pPr indent="-304800" lvl="0" marL="457200" rtl="0" algn="l">
              <a:spcBef>
                <a:spcPts val="0"/>
              </a:spcBef>
              <a:spcAft>
                <a:spcPts val="0"/>
              </a:spcAft>
              <a:buSzPts val="1200"/>
              <a:buChar char="●"/>
            </a:pPr>
            <a:r>
              <a:rPr lang="en"/>
              <a:t>Pearson corr</a:t>
            </a:r>
            <a:r>
              <a:rPr lang="en"/>
              <a:t>elation between the current feature and previous features</a:t>
            </a:r>
            <a:endParaRPr/>
          </a:p>
          <a:p>
            <a:pPr indent="0" lvl="0" marL="0" rtl="0" algn="l">
              <a:spcBef>
                <a:spcPts val="0"/>
              </a:spcBef>
              <a:spcAft>
                <a:spcPts val="0"/>
              </a:spcAft>
              <a:buNone/>
            </a:pPr>
            <a:r>
              <a:rPr b="1" lang="en"/>
              <a:t>Q</a:t>
            </a:r>
            <a:r>
              <a:rPr lang="en"/>
              <a:t>uotient computation scheme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6" name="Google Shape;1056;p138"/>
          <p:cNvSpPr txBox="1"/>
          <p:nvPr>
            <p:ph idx="6" type="subTitle"/>
          </p:nvPr>
        </p:nvSpPr>
        <p:spPr>
          <a:xfrm>
            <a:off x="6073881" y="1579007"/>
            <a:ext cx="2357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sp>
        <p:nvSpPr>
          <p:cNvPr id="1057" name="Google Shape;1057;p138"/>
          <p:cNvSpPr/>
          <p:nvPr/>
        </p:nvSpPr>
        <p:spPr>
          <a:xfrm>
            <a:off x="720000" y="165500"/>
            <a:ext cx="1951560" cy="374004"/>
          </a:xfrm>
          <a:prstGeom prst="flowChartTerminator">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Work Sans"/>
                <a:ea typeface="Work Sans"/>
                <a:cs typeface="Work Sans"/>
                <a:sym typeface="Work Sans"/>
              </a:rPr>
              <a:t>Feature Selection</a:t>
            </a:r>
            <a:endParaRPr b="1">
              <a:latin typeface="Work Sans"/>
              <a:ea typeface="Work Sans"/>
              <a:cs typeface="Work Sans"/>
              <a:sym typeface="Work Sans"/>
            </a:endParaRPr>
          </a:p>
        </p:txBody>
      </p:sp>
      <p:pic>
        <p:nvPicPr>
          <p:cNvPr id="1058" name="Google Shape;1058;p138"/>
          <p:cNvPicPr preferRelativeResize="0"/>
          <p:nvPr/>
        </p:nvPicPr>
        <p:blipFill>
          <a:blip r:embed="rId4">
            <a:alphaModFix/>
          </a:blip>
          <a:stretch>
            <a:fillRect/>
          </a:stretch>
        </p:blipFill>
        <p:spPr>
          <a:xfrm>
            <a:off x="5145992" y="3970701"/>
            <a:ext cx="4326583" cy="572700"/>
          </a:xfrm>
          <a:prstGeom prst="rect">
            <a:avLst/>
          </a:prstGeom>
          <a:noFill/>
          <a:ln>
            <a:noFill/>
          </a:ln>
        </p:spPr>
      </p:pic>
      <p:sp>
        <p:nvSpPr>
          <p:cNvPr id="1059" name="Google Shape;1059;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3" name="Shape 1063"/>
        <p:cNvGrpSpPr/>
        <p:nvPr/>
      </p:nvGrpSpPr>
      <p:grpSpPr>
        <a:xfrm>
          <a:off x="0" y="0"/>
          <a:ext cx="0" cy="0"/>
          <a:chOff x="0" y="0"/>
          <a:chExt cx="0" cy="0"/>
        </a:xfrm>
      </p:grpSpPr>
      <p:sp>
        <p:nvSpPr>
          <p:cNvPr id="1064" name="Google Shape;1064;p139"/>
          <p:cNvSpPr txBox="1"/>
          <p:nvPr>
            <p:ph idx="4294967295" type="title"/>
          </p:nvPr>
        </p:nvSpPr>
        <p:spPr>
          <a:xfrm>
            <a:off x="1802925" y="292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Look at the Data</a:t>
            </a:r>
            <a:endParaRPr/>
          </a:p>
        </p:txBody>
      </p:sp>
      <p:sp>
        <p:nvSpPr>
          <p:cNvPr id="1065" name="Google Shape;1065;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6" name="Google Shape;1066;p139"/>
          <p:cNvPicPr preferRelativeResize="0"/>
          <p:nvPr/>
        </p:nvPicPr>
        <p:blipFill>
          <a:blip r:embed="rId3">
            <a:alphaModFix/>
          </a:blip>
          <a:stretch>
            <a:fillRect/>
          </a:stretch>
        </p:blipFill>
        <p:spPr>
          <a:xfrm>
            <a:off x="160725" y="1540675"/>
            <a:ext cx="2739074" cy="2163816"/>
          </a:xfrm>
          <a:prstGeom prst="rect">
            <a:avLst/>
          </a:prstGeom>
          <a:noFill/>
          <a:ln>
            <a:noFill/>
          </a:ln>
        </p:spPr>
      </p:pic>
      <p:pic>
        <p:nvPicPr>
          <p:cNvPr id="1067" name="Google Shape;1067;p139"/>
          <p:cNvPicPr preferRelativeResize="0"/>
          <p:nvPr/>
        </p:nvPicPr>
        <p:blipFill>
          <a:blip r:embed="rId4">
            <a:alphaModFix/>
          </a:blip>
          <a:stretch>
            <a:fillRect/>
          </a:stretch>
        </p:blipFill>
        <p:spPr>
          <a:xfrm>
            <a:off x="2994049" y="1547650"/>
            <a:ext cx="2566665" cy="2048199"/>
          </a:xfrm>
          <a:prstGeom prst="rect">
            <a:avLst/>
          </a:prstGeom>
          <a:noFill/>
          <a:ln>
            <a:noFill/>
          </a:ln>
        </p:spPr>
      </p:pic>
      <p:pic>
        <p:nvPicPr>
          <p:cNvPr id="1068" name="Google Shape;1068;p139"/>
          <p:cNvPicPr preferRelativeResize="0"/>
          <p:nvPr/>
        </p:nvPicPr>
        <p:blipFill>
          <a:blip r:embed="rId5">
            <a:alphaModFix/>
          </a:blip>
          <a:stretch>
            <a:fillRect/>
          </a:stretch>
        </p:blipFill>
        <p:spPr>
          <a:xfrm>
            <a:off x="5713114" y="1017200"/>
            <a:ext cx="3278485" cy="27071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2" name="Shape 1072"/>
        <p:cNvGrpSpPr/>
        <p:nvPr/>
      </p:nvGrpSpPr>
      <p:grpSpPr>
        <a:xfrm>
          <a:off x="0" y="0"/>
          <a:ext cx="0" cy="0"/>
          <a:chOff x="0" y="0"/>
          <a:chExt cx="0" cy="0"/>
        </a:xfrm>
      </p:grpSpPr>
      <p:sp>
        <p:nvSpPr>
          <p:cNvPr id="1073" name="Google Shape;1073;p140"/>
          <p:cNvSpPr txBox="1"/>
          <p:nvPr>
            <p:ph type="title"/>
          </p:nvPr>
        </p:nvSpPr>
        <p:spPr>
          <a:xfrm>
            <a:off x="603288" y="231325"/>
            <a:ext cx="79374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Summary of Fea</a:t>
            </a:r>
            <a:r>
              <a:rPr lang="en" sz="2700"/>
              <a:t>ture S</a:t>
            </a:r>
            <a:r>
              <a:rPr lang="en" sz="2700"/>
              <a:t>election Methods </a:t>
            </a:r>
            <a:r>
              <a:rPr lang="en" sz="2700"/>
              <a:t> </a:t>
            </a:r>
            <a:endParaRPr sz="100"/>
          </a:p>
        </p:txBody>
      </p:sp>
      <p:graphicFrame>
        <p:nvGraphicFramePr>
          <p:cNvPr id="1074" name="Google Shape;1074;p140"/>
          <p:cNvGraphicFramePr/>
          <p:nvPr/>
        </p:nvGraphicFramePr>
        <p:xfrm>
          <a:off x="494988" y="699488"/>
          <a:ext cx="3000000" cy="3000000"/>
        </p:xfrm>
        <a:graphic>
          <a:graphicData uri="http://schemas.openxmlformats.org/drawingml/2006/table">
            <a:tbl>
              <a:tblPr>
                <a:noFill/>
                <a:tableStyleId>{F267931D-88E3-4379-8787-3796A414973D}</a:tableStyleId>
              </a:tblPr>
              <a:tblGrid>
                <a:gridCol w="904400"/>
                <a:gridCol w="829525"/>
                <a:gridCol w="984025"/>
                <a:gridCol w="930625"/>
                <a:gridCol w="881350"/>
                <a:gridCol w="906025"/>
                <a:gridCol w="906025"/>
                <a:gridCol w="906025"/>
                <a:gridCol w="906025"/>
              </a:tblGrid>
              <a:tr h="592825">
                <a:tc>
                  <a:txBody>
                    <a:bodyPr/>
                    <a:lstStyle/>
                    <a:p>
                      <a:pPr indent="0" lvl="0" marL="0" rtl="0" algn="l">
                        <a:spcBef>
                          <a:spcPts val="0"/>
                        </a:spcBef>
                        <a:spcAft>
                          <a:spcPts val="0"/>
                        </a:spcAft>
                        <a:buNone/>
                      </a:pPr>
                      <a:r>
                        <a:rPr b="1" lang="en" sz="900"/>
                        <a:t>Metrics </a:t>
                      </a:r>
                      <a:endParaRPr b="1" sz="900"/>
                    </a:p>
                  </a:txBody>
                  <a:tcPr marT="91425" marB="91425" marR="91425" marL="91425"/>
                </a:tc>
                <a:tc>
                  <a:txBody>
                    <a:bodyPr/>
                    <a:lstStyle/>
                    <a:p>
                      <a:pPr indent="0" lvl="0" marL="0" rtl="0" algn="l">
                        <a:spcBef>
                          <a:spcPts val="0"/>
                        </a:spcBef>
                        <a:spcAft>
                          <a:spcPts val="0"/>
                        </a:spcAft>
                        <a:buNone/>
                      </a:pPr>
                      <a:r>
                        <a:rPr b="1" lang="en" sz="900"/>
                        <a:t>GLM </a:t>
                      </a:r>
                      <a:endParaRPr b="1" sz="900"/>
                    </a:p>
                  </a:txBody>
                  <a:tcPr marT="91425" marB="91425" marR="91425" marL="91425"/>
                </a:tc>
                <a:tc>
                  <a:txBody>
                    <a:bodyPr/>
                    <a:lstStyle/>
                    <a:p>
                      <a:pPr indent="0" lvl="0" marL="0" rtl="0" algn="l">
                        <a:spcBef>
                          <a:spcPts val="0"/>
                        </a:spcBef>
                        <a:spcAft>
                          <a:spcPts val="0"/>
                        </a:spcAft>
                        <a:buNone/>
                      </a:pPr>
                      <a:r>
                        <a:rPr b="1" lang="en" sz="900"/>
                        <a:t>KS Test</a:t>
                      </a:r>
                      <a:endParaRPr b="1" sz="900"/>
                    </a:p>
                  </a:txBody>
                  <a:tcPr marT="91425" marB="91425" marR="91425" marL="91425"/>
                </a:tc>
                <a:tc>
                  <a:txBody>
                    <a:bodyPr/>
                    <a:lstStyle/>
                    <a:p>
                      <a:pPr indent="0" lvl="0" marL="0" rtl="0" algn="l">
                        <a:spcBef>
                          <a:spcPts val="0"/>
                        </a:spcBef>
                        <a:spcAft>
                          <a:spcPts val="0"/>
                        </a:spcAft>
                        <a:buNone/>
                      </a:pPr>
                      <a:r>
                        <a:rPr b="1" lang="en" sz="900"/>
                        <a:t>Logistic Regression</a:t>
                      </a:r>
                      <a:endParaRPr b="1" sz="900"/>
                    </a:p>
                    <a:p>
                      <a:pPr indent="0" lvl="0" marL="0" rtl="0" algn="l">
                        <a:spcBef>
                          <a:spcPts val="0"/>
                        </a:spcBef>
                        <a:spcAft>
                          <a:spcPts val="0"/>
                        </a:spcAft>
                        <a:buNone/>
                      </a:pPr>
                      <a:r>
                        <a:rPr b="1" lang="en" sz="900"/>
                        <a:t>(ElasticNet)</a:t>
                      </a:r>
                      <a:endParaRPr b="1" sz="900"/>
                    </a:p>
                  </a:txBody>
                  <a:tcPr marT="91425" marB="91425" marR="91425" marL="91425"/>
                </a:tc>
                <a:tc>
                  <a:txBody>
                    <a:bodyPr/>
                    <a:lstStyle/>
                    <a:p>
                      <a:pPr indent="0" lvl="0" marL="0" rtl="0" algn="l">
                        <a:spcBef>
                          <a:spcPts val="0"/>
                        </a:spcBef>
                        <a:spcAft>
                          <a:spcPts val="0"/>
                        </a:spcAft>
                        <a:buNone/>
                      </a:pPr>
                      <a:r>
                        <a:rPr b="1" lang="en" sz="900"/>
                        <a:t>GSEA</a:t>
                      </a:r>
                      <a:endParaRPr b="1" sz="900"/>
                    </a:p>
                  </a:txBody>
                  <a:tcPr marT="91425" marB="91425" marR="91425" marL="91425"/>
                </a:tc>
                <a:tc>
                  <a:txBody>
                    <a:bodyPr/>
                    <a:lstStyle/>
                    <a:p>
                      <a:pPr indent="0" lvl="0" marL="0" rtl="0" algn="l">
                        <a:spcBef>
                          <a:spcPts val="0"/>
                        </a:spcBef>
                        <a:spcAft>
                          <a:spcPts val="0"/>
                        </a:spcAft>
                        <a:buNone/>
                      </a:pPr>
                      <a:r>
                        <a:rPr b="1" lang="en" sz="900"/>
                        <a:t>PCA</a:t>
                      </a:r>
                      <a:endParaRPr b="1" sz="900"/>
                    </a:p>
                  </a:txBody>
                  <a:tcPr marT="91425" marB="91425" marR="91425" marL="91425"/>
                </a:tc>
                <a:tc>
                  <a:txBody>
                    <a:bodyPr/>
                    <a:lstStyle/>
                    <a:p>
                      <a:pPr indent="0" lvl="0" marL="0" rtl="0" algn="l">
                        <a:spcBef>
                          <a:spcPts val="0"/>
                        </a:spcBef>
                        <a:spcAft>
                          <a:spcPts val="0"/>
                        </a:spcAft>
                        <a:buNone/>
                      </a:pPr>
                      <a:r>
                        <a:rPr b="1" lang="en" sz="900"/>
                        <a:t>Random Forest</a:t>
                      </a:r>
                      <a:endParaRPr b="1" sz="900"/>
                    </a:p>
                  </a:txBody>
                  <a:tcPr marT="91425" marB="91425" marR="91425" marL="91425"/>
                </a:tc>
                <a:tc>
                  <a:txBody>
                    <a:bodyPr/>
                    <a:lstStyle/>
                    <a:p>
                      <a:pPr indent="0" lvl="0" marL="0" rtl="0" algn="l">
                        <a:spcBef>
                          <a:spcPts val="0"/>
                        </a:spcBef>
                        <a:spcAft>
                          <a:spcPts val="0"/>
                        </a:spcAft>
                        <a:buNone/>
                      </a:pPr>
                      <a:r>
                        <a:rPr b="1" lang="en" sz="900"/>
                        <a:t>MRMR</a:t>
                      </a:r>
                      <a:endParaRPr b="1" sz="900"/>
                    </a:p>
                  </a:txBody>
                  <a:tcPr marT="91425" marB="91425" marR="91425" marL="91425"/>
                </a:tc>
                <a:tc>
                  <a:txBody>
                    <a:bodyPr/>
                    <a:lstStyle/>
                    <a:p>
                      <a:pPr indent="0" lvl="0" marL="0" rtl="0" algn="l">
                        <a:spcBef>
                          <a:spcPts val="0"/>
                        </a:spcBef>
                        <a:spcAft>
                          <a:spcPts val="0"/>
                        </a:spcAft>
                        <a:buNone/>
                      </a:pPr>
                      <a:r>
                        <a:rPr b="1" lang="en" sz="900"/>
                        <a:t>t-SNE</a:t>
                      </a:r>
                      <a:endParaRPr b="1" sz="900"/>
                    </a:p>
                  </a:txBody>
                  <a:tcPr marT="91425" marB="91425" marR="91425" marL="91425"/>
                </a:tc>
              </a:tr>
              <a:tr h="350175">
                <a:tc>
                  <a:txBody>
                    <a:bodyPr/>
                    <a:lstStyle/>
                    <a:p>
                      <a:pPr indent="0" lvl="0" marL="0" rtl="0" algn="l">
                        <a:spcBef>
                          <a:spcPts val="0"/>
                        </a:spcBef>
                        <a:spcAft>
                          <a:spcPts val="0"/>
                        </a:spcAft>
                        <a:buNone/>
                      </a:pPr>
                      <a:r>
                        <a:rPr lang="en" sz="900"/>
                        <a:t>Interpretability </a:t>
                      </a:r>
                      <a:endParaRPr sz="900"/>
                    </a:p>
                  </a:txBody>
                  <a:tcPr marT="91425" marB="91425" marR="91425" marL="91425"/>
                </a:tc>
                <a:tc>
                  <a:txBody>
                    <a:bodyPr/>
                    <a:lstStyle/>
                    <a:p>
                      <a:pPr indent="0" lvl="0" marL="0" rtl="0" algn="l">
                        <a:spcBef>
                          <a:spcPts val="0"/>
                        </a:spcBef>
                        <a:spcAft>
                          <a:spcPts val="0"/>
                        </a:spcAft>
                        <a:buNone/>
                      </a:pPr>
                      <a:r>
                        <a:rPr lang="en" sz="900"/>
                        <a:t>High</a:t>
                      </a:r>
                      <a:endParaRPr sz="900"/>
                    </a:p>
                  </a:txBody>
                  <a:tcPr marT="91425" marB="91425" marR="91425" marL="91425"/>
                </a:tc>
                <a:tc>
                  <a:txBody>
                    <a:bodyPr/>
                    <a:lstStyle/>
                    <a:p>
                      <a:pPr indent="0" lvl="0" marL="0" rtl="0" algn="l">
                        <a:spcBef>
                          <a:spcPts val="0"/>
                        </a:spcBef>
                        <a:spcAft>
                          <a:spcPts val="0"/>
                        </a:spcAft>
                        <a:buNone/>
                      </a:pPr>
                      <a:r>
                        <a:rPr lang="en" sz="900"/>
                        <a:t>Medium</a:t>
                      </a:r>
                      <a:endParaRPr sz="900"/>
                    </a:p>
                  </a:txBody>
                  <a:tcPr marT="91425" marB="91425" marR="91425" marL="91425"/>
                </a:tc>
                <a:tc>
                  <a:txBody>
                    <a:bodyPr/>
                    <a:lstStyle/>
                    <a:p>
                      <a:pPr indent="0" lvl="0" marL="0" rtl="0" algn="l">
                        <a:spcBef>
                          <a:spcPts val="0"/>
                        </a:spcBef>
                        <a:spcAft>
                          <a:spcPts val="0"/>
                        </a:spcAft>
                        <a:buNone/>
                      </a:pPr>
                      <a:r>
                        <a:rPr lang="en" sz="900"/>
                        <a:t>High</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High</a:t>
                      </a:r>
                      <a:endParaRPr sz="900"/>
                    </a:p>
                  </a:txBody>
                  <a:tcPr marT="91425" marB="91425" marR="91425" marL="91425"/>
                </a:tc>
                <a:tc>
                  <a:txBody>
                    <a:bodyPr/>
                    <a:lstStyle/>
                    <a:p>
                      <a:pPr indent="0" lvl="0" marL="0" rtl="0" algn="l">
                        <a:spcBef>
                          <a:spcPts val="0"/>
                        </a:spcBef>
                        <a:spcAft>
                          <a:spcPts val="0"/>
                        </a:spcAft>
                        <a:buNone/>
                      </a:pPr>
                      <a:r>
                        <a:rPr lang="en" sz="900"/>
                        <a:t>Medium</a:t>
                      </a:r>
                      <a:endParaRPr sz="900"/>
                    </a:p>
                  </a:txBody>
                  <a:tcPr marT="91425" marB="91425" marR="91425" marL="91425"/>
                </a:tc>
                <a:tc>
                  <a:txBody>
                    <a:bodyPr/>
                    <a:lstStyle/>
                    <a:p>
                      <a:pPr indent="0" lvl="0" marL="0" rtl="0" algn="l">
                        <a:spcBef>
                          <a:spcPts val="0"/>
                        </a:spcBef>
                        <a:spcAft>
                          <a:spcPts val="0"/>
                        </a:spcAft>
                        <a:buNone/>
                      </a:pPr>
                      <a:r>
                        <a:rPr lang="en" sz="900"/>
                        <a:t>High</a:t>
                      </a:r>
                      <a:endParaRPr sz="900"/>
                    </a:p>
                  </a:txBody>
                  <a:tcPr marT="91425" marB="91425" marR="91425" marL="91425"/>
                </a:tc>
                <a:tc>
                  <a:txBody>
                    <a:bodyPr/>
                    <a:lstStyle/>
                    <a:p>
                      <a:pPr indent="0" lvl="0" marL="0" rtl="0" algn="l">
                        <a:spcBef>
                          <a:spcPts val="0"/>
                        </a:spcBef>
                        <a:spcAft>
                          <a:spcPts val="0"/>
                        </a:spcAft>
                        <a:buNone/>
                      </a:pPr>
                      <a:r>
                        <a:rPr lang="en" sz="900"/>
                        <a:t>Low</a:t>
                      </a:r>
                      <a:endParaRPr sz="900"/>
                    </a:p>
                  </a:txBody>
                  <a:tcPr marT="91425" marB="91425" marR="91425" marL="91425"/>
                </a:tc>
              </a:tr>
              <a:tr h="322400">
                <a:tc>
                  <a:txBody>
                    <a:bodyPr/>
                    <a:lstStyle/>
                    <a:p>
                      <a:pPr indent="0" lvl="0" marL="0" rtl="0" algn="l">
                        <a:spcBef>
                          <a:spcPts val="0"/>
                        </a:spcBef>
                        <a:spcAft>
                          <a:spcPts val="0"/>
                        </a:spcAft>
                        <a:buNone/>
                      </a:pPr>
                      <a:r>
                        <a:rPr lang="en" sz="900"/>
                        <a:t>Category</a:t>
                      </a:r>
                      <a:endParaRPr sz="900"/>
                    </a:p>
                  </a:txBody>
                  <a:tcPr marT="91425" marB="91425" marR="91425" marL="91425"/>
                </a:tc>
                <a:tc>
                  <a:txBody>
                    <a:bodyPr/>
                    <a:lstStyle/>
                    <a:p>
                      <a:pPr indent="0" lvl="0" marL="0" rtl="0" algn="l">
                        <a:spcBef>
                          <a:spcPts val="0"/>
                        </a:spcBef>
                        <a:spcAft>
                          <a:spcPts val="0"/>
                        </a:spcAft>
                        <a:buNone/>
                      </a:pPr>
                      <a:r>
                        <a:rPr lang="en" sz="900"/>
                        <a:t>Statistical</a:t>
                      </a:r>
                      <a:endParaRPr sz="900"/>
                    </a:p>
                  </a:txBody>
                  <a:tcPr marT="91425" marB="91425" marR="91425" marL="91425"/>
                </a:tc>
                <a:tc>
                  <a:txBody>
                    <a:bodyPr/>
                    <a:lstStyle/>
                    <a:p>
                      <a:pPr indent="0" lvl="0" marL="0" rtl="0" algn="l">
                        <a:spcBef>
                          <a:spcPts val="0"/>
                        </a:spcBef>
                        <a:spcAft>
                          <a:spcPts val="0"/>
                        </a:spcAft>
                        <a:buNone/>
                      </a:pPr>
                      <a:r>
                        <a:rPr lang="en" sz="900"/>
                        <a:t>Statistical</a:t>
                      </a:r>
                      <a:endParaRPr sz="900"/>
                    </a:p>
                  </a:txBody>
                  <a:tcPr marT="91425" marB="91425" marR="91425" marL="91425"/>
                </a:tc>
                <a:tc>
                  <a:txBody>
                    <a:bodyPr/>
                    <a:lstStyle/>
                    <a:p>
                      <a:pPr indent="0" lvl="0" marL="0" rtl="0" algn="l">
                        <a:spcBef>
                          <a:spcPts val="0"/>
                        </a:spcBef>
                        <a:spcAft>
                          <a:spcPts val="0"/>
                        </a:spcAft>
                        <a:buNone/>
                      </a:pPr>
                      <a:r>
                        <a:rPr lang="en" sz="900"/>
                        <a:t>Supervised </a:t>
                      </a:r>
                      <a:endParaRPr sz="900"/>
                    </a:p>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Unsupervised </a:t>
                      </a:r>
                      <a:endParaRPr sz="900"/>
                    </a:p>
                  </a:txBody>
                  <a:tcPr marT="91425" marB="91425" marR="91425" marL="91425"/>
                </a:tc>
                <a:tc>
                  <a:txBody>
                    <a:bodyPr/>
                    <a:lstStyle/>
                    <a:p>
                      <a:pPr indent="0" lvl="0" marL="0" rtl="0" algn="l">
                        <a:spcBef>
                          <a:spcPts val="0"/>
                        </a:spcBef>
                        <a:spcAft>
                          <a:spcPts val="0"/>
                        </a:spcAft>
                        <a:buNone/>
                      </a:pPr>
                      <a:r>
                        <a:rPr lang="en" sz="900"/>
                        <a:t>Supervised</a:t>
                      </a:r>
                      <a:endParaRPr sz="900"/>
                    </a:p>
                  </a:txBody>
                  <a:tcPr marT="91425" marB="91425" marR="91425" marL="91425"/>
                </a:tc>
                <a:tc>
                  <a:txBody>
                    <a:bodyPr/>
                    <a:lstStyle/>
                    <a:p>
                      <a:pPr indent="0" lvl="0" marL="0" rtl="0" algn="l">
                        <a:spcBef>
                          <a:spcPts val="0"/>
                        </a:spcBef>
                        <a:spcAft>
                          <a:spcPts val="0"/>
                        </a:spcAft>
                        <a:buNone/>
                      </a:pPr>
                      <a:r>
                        <a:rPr lang="en" sz="900"/>
                        <a:t>Supervised</a:t>
                      </a:r>
                      <a:endParaRPr sz="900"/>
                    </a:p>
                  </a:txBody>
                  <a:tcPr marT="91425" marB="91425" marR="91425" marL="91425"/>
                </a:tc>
                <a:tc>
                  <a:txBody>
                    <a:bodyPr/>
                    <a:lstStyle/>
                    <a:p>
                      <a:pPr indent="0" lvl="0" marL="0" rtl="0" algn="l">
                        <a:spcBef>
                          <a:spcPts val="0"/>
                        </a:spcBef>
                        <a:spcAft>
                          <a:spcPts val="0"/>
                        </a:spcAft>
                        <a:buNone/>
                      </a:pPr>
                      <a:r>
                        <a:rPr lang="en" sz="900"/>
                        <a:t>Unsupervised</a:t>
                      </a:r>
                      <a:endParaRPr sz="900"/>
                    </a:p>
                  </a:txBody>
                  <a:tcPr marT="91425" marB="91425" marR="91425" marL="91425"/>
                </a:tc>
              </a:tr>
              <a:tr h="1292150">
                <a:tc>
                  <a:txBody>
                    <a:bodyPr/>
                    <a:lstStyle/>
                    <a:p>
                      <a:pPr indent="0" lvl="0" marL="0" rtl="0" algn="l">
                        <a:spcBef>
                          <a:spcPts val="0"/>
                        </a:spcBef>
                        <a:spcAft>
                          <a:spcPts val="0"/>
                        </a:spcAft>
                        <a:buNone/>
                      </a:pPr>
                      <a:r>
                        <a:rPr lang="en" sz="900"/>
                        <a:t>Pros</a:t>
                      </a:r>
                      <a:endParaRPr sz="900"/>
                    </a:p>
                  </a:txBody>
                  <a:tcPr marT="91425" marB="91425" marR="91425" marL="91425"/>
                </a:tc>
                <a:tc>
                  <a:txBody>
                    <a:bodyPr/>
                    <a:lstStyle/>
                    <a:p>
                      <a:pPr indent="0" lvl="0" marL="0" rtl="0" algn="l">
                        <a:spcBef>
                          <a:spcPts val="0"/>
                        </a:spcBef>
                        <a:spcAft>
                          <a:spcPts val="0"/>
                        </a:spcAft>
                        <a:buNone/>
                      </a:pPr>
                      <a:r>
                        <a:rPr lang="en" sz="900"/>
                        <a:t>Easy to interpret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Handle different target distributions</a:t>
                      </a:r>
                      <a:endParaRPr sz="900"/>
                    </a:p>
                  </a:txBody>
                  <a:tcPr marT="91425" marB="91425" marR="91425" marL="91425"/>
                </a:tc>
                <a:tc>
                  <a:txBody>
                    <a:bodyPr/>
                    <a:lstStyle/>
                    <a:p>
                      <a:pPr indent="0" lvl="0" marL="0" rtl="0" algn="l">
                        <a:spcBef>
                          <a:spcPts val="0"/>
                        </a:spcBef>
                        <a:spcAft>
                          <a:spcPts val="0"/>
                        </a:spcAft>
                        <a:buNone/>
                      </a:pPr>
                      <a:r>
                        <a:rPr lang="en" sz="900"/>
                        <a:t>Agrees with Random Forest.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Finds many genes known to be related to AMD.</a:t>
                      </a:r>
                      <a:endParaRPr sz="900"/>
                    </a:p>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Identified features with high correlation to the target</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Easy to </a:t>
                      </a:r>
                      <a:r>
                        <a:rPr lang="en" sz="900"/>
                        <a:t>interpret</a:t>
                      </a:r>
                      <a:endParaRPr sz="900"/>
                    </a:p>
                  </a:txBody>
                  <a:tcPr marT="91425" marB="91425" marR="91425" marL="91425"/>
                </a:tc>
                <a:tc>
                  <a:txBody>
                    <a:bodyPr/>
                    <a:lstStyle/>
                    <a:p>
                      <a:pPr indent="0" lvl="0" marL="0" rtl="0" algn="l">
                        <a:spcBef>
                          <a:spcPts val="0"/>
                        </a:spcBef>
                        <a:spcAft>
                          <a:spcPts val="0"/>
                        </a:spcAft>
                        <a:buNone/>
                      </a:pPr>
                      <a:r>
                        <a:rPr lang="en" sz="900"/>
                        <a:t>Agrees with KS.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Finds many genes known to be related to AMD.</a:t>
                      </a:r>
                      <a:endParaRPr sz="900"/>
                    </a:p>
                  </a:txBody>
                  <a:tcPr marT="91425" marB="91425" marR="91425" marL="91425"/>
                </a:tc>
                <a:tc>
                  <a:txBody>
                    <a:bodyPr/>
                    <a:lstStyle/>
                    <a:p>
                      <a:pPr indent="0" lvl="0" marL="0" rtl="0" algn="l">
                        <a:spcBef>
                          <a:spcPts val="0"/>
                        </a:spcBef>
                        <a:spcAft>
                          <a:spcPts val="0"/>
                        </a:spcAft>
                        <a:buNone/>
                      </a:pPr>
                      <a:r>
                        <a:rPr lang="en" sz="900"/>
                        <a:t>Finds many genes known to be related to AMD.</a:t>
                      </a:r>
                      <a:endParaRPr sz="900"/>
                    </a:p>
                  </a:txBody>
                  <a:tcPr marT="91425" marB="91425" marR="91425" marL="91425"/>
                </a:tc>
                <a:tc>
                  <a:txBody>
                    <a:bodyPr/>
                    <a:lstStyle/>
                    <a:p>
                      <a:pPr indent="0" lvl="0" marL="0" rtl="0" algn="l">
                        <a:spcBef>
                          <a:spcPts val="0"/>
                        </a:spcBef>
                        <a:spcAft>
                          <a:spcPts val="0"/>
                        </a:spcAft>
                        <a:buNone/>
                      </a:pPr>
                      <a:r>
                        <a:rPr lang="en" sz="900"/>
                        <a:t>Can visualize the data in low dimension</a:t>
                      </a:r>
                      <a:endParaRPr sz="900"/>
                    </a:p>
                  </a:txBody>
                  <a:tcPr marT="91425" marB="91425" marR="91425" marL="91425"/>
                </a:tc>
              </a:tr>
              <a:tr h="1301975">
                <a:tc>
                  <a:txBody>
                    <a:bodyPr/>
                    <a:lstStyle/>
                    <a:p>
                      <a:pPr indent="0" lvl="0" marL="0" rtl="0" algn="l">
                        <a:spcBef>
                          <a:spcPts val="0"/>
                        </a:spcBef>
                        <a:spcAft>
                          <a:spcPts val="0"/>
                        </a:spcAft>
                        <a:buNone/>
                      </a:pPr>
                      <a:r>
                        <a:rPr lang="en" sz="900"/>
                        <a:t>Cons</a:t>
                      </a:r>
                      <a:endParaRPr sz="900"/>
                    </a:p>
                  </a:txBody>
                  <a:tcPr marT="91425" marB="91425" marR="91425" marL="91425"/>
                </a:tc>
                <a:tc>
                  <a:txBody>
                    <a:bodyPr/>
                    <a:lstStyle/>
                    <a:p>
                      <a:pPr indent="0" lvl="0" marL="0" rtl="0" algn="l">
                        <a:spcBef>
                          <a:spcPts val="0"/>
                        </a:spcBef>
                        <a:spcAft>
                          <a:spcPts val="0"/>
                        </a:spcAft>
                        <a:buNone/>
                      </a:pPr>
                      <a:r>
                        <a:rPr lang="en" sz="900"/>
                        <a:t>Large number of trial and error runs</a:t>
                      </a:r>
                      <a:endParaRPr sz="900"/>
                    </a:p>
                  </a:txBody>
                  <a:tcPr marT="91425" marB="91425" marR="91425" marL="91425"/>
                </a:tc>
                <a:tc>
                  <a:txBody>
                    <a:bodyPr/>
                    <a:lstStyle/>
                    <a:p>
                      <a:pPr indent="0" lvl="0" marL="0" rtl="0" algn="l">
                        <a:spcBef>
                          <a:spcPts val="0"/>
                        </a:spcBef>
                        <a:spcAft>
                          <a:spcPts val="0"/>
                        </a:spcAft>
                        <a:buNone/>
                      </a:pPr>
                      <a:r>
                        <a:rPr lang="en" sz="900"/>
                        <a:t>Low specificity (Risk of type I error).</a:t>
                      </a:r>
                      <a:endParaRPr sz="900"/>
                    </a:p>
                  </a:txBody>
                  <a:tcPr marT="91425" marB="91425" marR="91425" marL="91425"/>
                </a:tc>
                <a:tc>
                  <a:txBody>
                    <a:bodyPr/>
                    <a:lstStyle/>
                    <a:p>
                      <a:pPr indent="0" lvl="0" marL="0" rtl="0" algn="l">
                        <a:spcBef>
                          <a:spcPts val="0"/>
                        </a:spcBef>
                        <a:spcAft>
                          <a:spcPts val="0"/>
                        </a:spcAft>
                        <a:buNone/>
                      </a:pPr>
                      <a:r>
                        <a:rPr lang="en" sz="900"/>
                        <a:t>Could not identify all features with biological significance</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1.Only linear, 2. univariate analysis not </a:t>
                      </a:r>
                      <a:r>
                        <a:rPr lang="en" sz="900"/>
                        <a:t>considering</a:t>
                      </a:r>
                      <a:r>
                        <a:rPr lang="en" sz="900"/>
                        <a:t> gene interaction</a:t>
                      </a:r>
                      <a:endParaRPr sz="900"/>
                    </a:p>
                    <a:p>
                      <a:pPr indent="0" lvl="0" marL="0" rtl="0" algn="l">
                        <a:spcBef>
                          <a:spcPts val="0"/>
                        </a:spcBef>
                        <a:spcAft>
                          <a:spcPts val="0"/>
                        </a:spcAft>
                        <a:buNone/>
                      </a:pPr>
                      <a:r>
                        <a:rPr lang="en" sz="900"/>
                        <a:t>3. Only variance. </a:t>
                      </a:r>
                      <a:endParaRPr sz="900"/>
                    </a:p>
                  </a:txBody>
                  <a:tcPr marT="91425" marB="91425" marR="91425" marL="91425"/>
                </a:tc>
                <a:tc>
                  <a:txBody>
                    <a:bodyPr/>
                    <a:lstStyle/>
                    <a:p>
                      <a:pPr indent="0" lvl="0" marL="0" rtl="0" algn="l">
                        <a:spcBef>
                          <a:spcPts val="0"/>
                        </a:spcBef>
                        <a:spcAft>
                          <a:spcPts val="0"/>
                        </a:spcAft>
                        <a:buNone/>
                      </a:pPr>
                      <a:r>
                        <a:rPr lang="en" sz="900"/>
                        <a:t>Gene selection subject to </a:t>
                      </a:r>
                      <a:r>
                        <a:rPr lang="en" sz="900"/>
                        <a:t>stochasticity</a:t>
                      </a:r>
                      <a:r>
                        <a:rPr lang="en" sz="900"/>
                        <a:t>.</a:t>
                      </a:r>
                      <a:endParaRPr sz="900"/>
                    </a:p>
                  </a:txBody>
                  <a:tcPr marT="91425" marB="91425" marR="91425" marL="91425"/>
                </a:tc>
                <a:tc>
                  <a:txBody>
                    <a:bodyPr/>
                    <a:lstStyle/>
                    <a:p>
                      <a:pPr indent="0" lvl="0" marL="0" rtl="0" algn="l">
                        <a:spcBef>
                          <a:spcPts val="0"/>
                        </a:spcBef>
                        <a:spcAft>
                          <a:spcPts val="0"/>
                        </a:spcAft>
                        <a:buNone/>
                      </a:pPr>
                      <a:r>
                        <a:rPr lang="en" sz="900"/>
                        <a:t>Greedy nature, so may not </a:t>
                      </a:r>
                      <a:r>
                        <a:rPr lang="en" sz="900"/>
                        <a:t>find optimal sets</a:t>
                      </a:r>
                      <a:endParaRPr sz="900"/>
                    </a:p>
                  </a:txBody>
                  <a:tcPr marT="91425" marB="91425" marR="91425" marL="91425"/>
                </a:tc>
                <a:tc>
                  <a:txBody>
                    <a:bodyPr/>
                    <a:lstStyle/>
                    <a:p>
                      <a:pPr indent="0" lvl="0" marL="0" rtl="0" algn="l">
                        <a:spcBef>
                          <a:spcPts val="0"/>
                        </a:spcBef>
                        <a:spcAft>
                          <a:spcPts val="0"/>
                        </a:spcAft>
                        <a:buNone/>
                      </a:pPr>
                      <a:r>
                        <a:rPr lang="en" sz="900"/>
                        <a:t>Sensitive</a:t>
                      </a:r>
                      <a:r>
                        <a:rPr lang="en" sz="900"/>
                        <a:t> to parameter choice,</a:t>
                      </a:r>
                      <a:endParaRPr sz="900"/>
                    </a:p>
                    <a:p>
                      <a:pPr indent="0" lvl="0" marL="0" rtl="0" algn="l">
                        <a:spcBef>
                          <a:spcPts val="0"/>
                        </a:spcBef>
                        <a:spcAft>
                          <a:spcPts val="0"/>
                        </a:spcAft>
                        <a:buNone/>
                      </a:pPr>
                      <a:r>
                        <a:rPr lang="en" sz="900"/>
                        <a:t>Non-linear, Not for feature selection </a:t>
                      </a:r>
                      <a:endParaRPr sz="900"/>
                    </a:p>
                  </a:txBody>
                  <a:tcPr marT="91425" marB="91425" marR="91425" marL="91425"/>
                </a:tc>
              </a:tr>
            </a:tbl>
          </a:graphicData>
        </a:graphic>
      </p:graphicFrame>
      <p:sp>
        <p:nvSpPr>
          <p:cNvPr id="1075" name="Google Shape;1075;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6" name="Google Shape;1076;p140"/>
          <p:cNvPicPr preferRelativeResize="0"/>
          <p:nvPr/>
        </p:nvPicPr>
        <p:blipFill>
          <a:blip r:embed="rId3">
            <a:alphaModFix/>
          </a:blip>
          <a:stretch>
            <a:fillRect/>
          </a:stretch>
        </p:blipFill>
        <p:spPr>
          <a:xfrm>
            <a:off x="0" y="-105875"/>
            <a:ext cx="996176" cy="664150"/>
          </a:xfrm>
          <a:prstGeom prst="rect">
            <a:avLst/>
          </a:prstGeom>
          <a:noFill/>
          <a:ln>
            <a:noFill/>
          </a:ln>
        </p:spPr>
      </p:pic>
      <p:pic>
        <p:nvPicPr>
          <p:cNvPr id="1077" name="Google Shape;1077;p140"/>
          <p:cNvPicPr preferRelativeResize="0"/>
          <p:nvPr/>
        </p:nvPicPr>
        <p:blipFill>
          <a:blip r:embed="rId4">
            <a:alphaModFix/>
          </a:blip>
          <a:stretch>
            <a:fillRect/>
          </a:stretch>
        </p:blipFill>
        <p:spPr>
          <a:xfrm>
            <a:off x="6929800" y="-429768"/>
            <a:ext cx="2577132" cy="13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105"/>
          <p:cNvSpPr txBox="1"/>
          <p:nvPr/>
        </p:nvSpPr>
        <p:spPr>
          <a:xfrm>
            <a:off x="210850" y="707050"/>
            <a:ext cx="59595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Clr>
                <a:srgbClr val="38761D"/>
              </a:buClr>
              <a:buSzPts val="1400"/>
              <a:buFont typeface="Lato"/>
              <a:buChar char="●"/>
            </a:pPr>
            <a:r>
              <a:rPr b="1" lang="en">
                <a:solidFill>
                  <a:srgbClr val="38761D"/>
                </a:solidFill>
                <a:latin typeface="Lato"/>
                <a:ea typeface="Lato"/>
                <a:cs typeface="Lato"/>
                <a:sym typeface="Lato"/>
              </a:rPr>
              <a:t>(1) Feature extraction, dimensionality reduction, and engineering.</a:t>
            </a:r>
            <a:endParaRPr>
              <a:solidFill>
                <a:srgbClr val="38761D"/>
              </a:solidFill>
              <a:latin typeface="Lato"/>
              <a:ea typeface="Lato"/>
              <a:cs typeface="Lato"/>
              <a:sym typeface="Lato"/>
            </a:endParaRPr>
          </a:p>
          <a:p>
            <a:pPr indent="0" lvl="0" marL="457200" rtl="0" algn="l">
              <a:lnSpc>
                <a:spcPct val="150000"/>
              </a:lnSpc>
              <a:spcBef>
                <a:spcPts val="0"/>
              </a:spcBef>
              <a:spcAft>
                <a:spcPts val="0"/>
              </a:spcAft>
              <a:buNone/>
            </a:pPr>
            <a:r>
              <a:rPr lang="en">
                <a:solidFill>
                  <a:srgbClr val="0F0F0F"/>
                </a:solidFill>
                <a:latin typeface="Lato"/>
                <a:ea typeface="Lato"/>
                <a:cs typeface="Lato"/>
                <a:sym typeface="Lato"/>
              </a:rPr>
              <a:t> </a:t>
            </a:r>
            <a:r>
              <a:rPr lang="en">
                <a:latin typeface="Lato"/>
                <a:ea typeface="Lato"/>
                <a:cs typeface="Lato"/>
                <a:sym typeface="Lato"/>
              </a:rPr>
              <a:t>Identify critical  genomic signatures related to AMD.</a:t>
            </a:r>
            <a:endParaRPr>
              <a:solidFill>
                <a:srgbClr val="0F0F0F"/>
              </a:solidFill>
              <a:latin typeface="Lato"/>
              <a:ea typeface="Lato"/>
              <a:cs typeface="Lato"/>
              <a:sym typeface="Lato"/>
            </a:endParaRPr>
          </a:p>
          <a:p>
            <a:pPr indent="0" lvl="0" marL="457200" rtl="0" algn="l">
              <a:lnSpc>
                <a:spcPct val="150000"/>
              </a:lnSpc>
              <a:spcBef>
                <a:spcPts val="0"/>
              </a:spcBef>
              <a:spcAft>
                <a:spcPts val="0"/>
              </a:spcAft>
              <a:buNone/>
            </a:pPr>
            <a:r>
              <a:t/>
            </a:r>
            <a:endParaRPr>
              <a:solidFill>
                <a:srgbClr val="0F0F0F"/>
              </a:solidFill>
              <a:latin typeface="Lato"/>
              <a:ea typeface="Lato"/>
              <a:cs typeface="Lato"/>
              <a:sym typeface="Lato"/>
            </a:endParaRPr>
          </a:p>
          <a:p>
            <a:pPr indent="-317500" lvl="0" marL="457200" rtl="0" algn="l">
              <a:lnSpc>
                <a:spcPct val="150000"/>
              </a:lnSpc>
              <a:spcBef>
                <a:spcPts val="0"/>
              </a:spcBef>
              <a:spcAft>
                <a:spcPts val="0"/>
              </a:spcAft>
              <a:buClr>
                <a:srgbClr val="38761D"/>
              </a:buClr>
              <a:buSzPts val="1400"/>
              <a:buFont typeface="Lato"/>
              <a:buChar char="●"/>
            </a:pPr>
            <a:r>
              <a:rPr b="1" lang="en">
                <a:solidFill>
                  <a:srgbClr val="38761D"/>
                </a:solidFill>
                <a:latin typeface="Lato"/>
                <a:ea typeface="Lato"/>
                <a:cs typeface="Lato"/>
                <a:sym typeface="Lato"/>
              </a:rPr>
              <a:t>(2) Interpretable modeling of AMD labels from reduced data.</a:t>
            </a:r>
            <a:endParaRPr>
              <a:solidFill>
                <a:srgbClr val="38761D"/>
              </a:solidFill>
              <a:latin typeface="Lato"/>
              <a:ea typeface="Lato"/>
              <a:cs typeface="Lato"/>
              <a:sym typeface="Lato"/>
            </a:endParaRPr>
          </a:p>
          <a:p>
            <a:pPr indent="0" lvl="0" marL="457200" rtl="0" algn="l">
              <a:lnSpc>
                <a:spcPct val="150000"/>
              </a:lnSpc>
              <a:spcBef>
                <a:spcPts val="0"/>
              </a:spcBef>
              <a:spcAft>
                <a:spcPts val="0"/>
              </a:spcAft>
              <a:buNone/>
            </a:pPr>
            <a:r>
              <a:rPr lang="en">
                <a:solidFill>
                  <a:srgbClr val="0F0F0F"/>
                </a:solidFill>
                <a:latin typeface="Lato"/>
                <a:ea typeface="Lato"/>
                <a:cs typeface="Lato"/>
                <a:sym typeface="Lato"/>
              </a:rPr>
              <a:t>Use statistical and ML methods to predict AMD.</a:t>
            </a:r>
            <a:endParaRPr>
              <a:solidFill>
                <a:srgbClr val="0F0F0F"/>
              </a:solidFill>
              <a:latin typeface="Lato"/>
              <a:ea typeface="Lato"/>
              <a:cs typeface="Lato"/>
              <a:sym typeface="Lato"/>
            </a:endParaRPr>
          </a:p>
          <a:p>
            <a:pPr indent="0" lvl="0" marL="457200" rtl="0" algn="l">
              <a:lnSpc>
                <a:spcPct val="150000"/>
              </a:lnSpc>
              <a:spcBef>
                <a:spcPts val="0"/>
              </a:spcBef>
              <a:spcAft>
                <a:spcPts val="0"/>
              </a:spcAft>
              <a:buNone/>
            </a:pPr>
            <a:r>
              <a:rPr lang="en">
                <a:solidFill>
                  <a:srgbClr val="0F0F0F"/>
                </a:solidFill>
                <a:latin typeface="Lato"/>
                <a:ea typeface="Lato"/>
                <a:cs typeface="Lato"/>
                <a:sym typeface="Lato"/>
              </a:rPr>
              <a:t>Explain those models</a:t>
            </a:r>
            <a:endParaRPr>
              <a:solidFill>
                <a:srgbClr val="0F0F0F"/>
              </a:solidFill>
              <a:latin typeface="Lato"/>
              <a:ea typeface="Lato"/>
              <a:cs typeface="Lato"/>
              <a:sym typeface="Lato"/>
            </a:endParaRPr>
          </a:p>
          <a:p>
            <a:pPr indent="0" lvl="0" marL="457200" rtl="0" algn="l">
              <a:lnSpc>
                <a:spcPct val="150000"/>
              </a:lnSpc>
              <a:spcBef>
                <a:spcPts val="0"/>
              </a:spcBef>
              <a:spcAft>
                <a:spcPts val="0"/>
              </a:spcAft>
              <a:buNone/>
            </a:pPr>
            <a:r>
              <a:t/>
            </a:r>
            <a:endParaRPr>
              <a:solidFill>
                <a:srgbClr val="0F0F0F"/>
              </a:solidFill>
              <a:latin typeface="Lato"/>
              <a:ea typeface="Lato"/>
              <a:cs typeface="Lato"/>
              <a:sym typeface="Lato"/>
            </a:endParaRPr>
          </a:p>
          <a:p>
            <a:pPr indent="-317500" lvl="0" marL="457200" rtl="0" algn="l">
              <a:lnSpc>
                <a:spcPct val="150000"/>
              </a:lnSpc>
              <a:spcBef>
                <a:spcPts val="0"/>
              </a:spcBef>
              <a:spcAft>
                <a:spcPts val="0"/>
              </a:spcAft>
              <a:buClr>
                <a:srgbClr val="38761D"/>
              </a:buClr>
              <a:buSzPts val="1400"/>
              <a:buFont typeface="Lato"/>
              <a:buChar char="●"/>
            </a:pPr>
            <a:r>
              <a:rPr b="1" lang="en">
                <a:solidFill>
                  <a:srgbClr val="38761D"/>
                </a:solidFill>
                <a:latin typeface="Lato"/>
                <a:ea typeface="Lato"/>
                <a:cs typeface="Lato"/>
                <a:sym typeface="Lato"/>
              </a:rPr>
              <a:t>(3) Deployable Python package.</a:t>
            </a:r>
            <a:endParaRPr>
              <a:solidFill>
                <a:srgbClr val="38761D"/>
              </a:solidFill>
              <a:latin typeface="Lato"/>
              <a:ea typeface="Lato"/>
              <a:cs typeface="Lato"/>
              <a:sym typeface="Lato"/>
            </a:endParaRPr>
          </a:p>
          <a:p>
            <a:pPr indent="0" lvl="0" marL="457200" rtl="0" algn="l">
              <a:lnSpc>
                <a:spcPct val="150000"/>
              </a:lnSpc>
              <a:spcBef>
                <a:spcPts val="0"/>
              </a:spcBef>
              <a:spcAft>
                <a:spcPts val="0"/>
              </a:spcAft>
              <a:buNone/>
            </a:pPr>
            <a:r>
              <a:rPr lang="en">
                <a:solidFill>
                  <a:srgbClr val="0F0F0F"/>
                </a:solidFill>
                <a:latin typeface="Lato"/>
                <a:ea typeface="Lato"/>
                <a:cs typeface="Lato"/>
                <a:sym typeface="Lato"/>
              </a:rPr>
              <a:t> Wrap our pipeline in a generalizable Python package to be used by medical professionals.</a:t>
            </a:r>
            <a:endParaRPr>
              <a:solidFill>
                <a:srgbClr val="0F0F0F"/>
              </a:solidFill>
              <a:latin typeface="Lato"/>
              <a:ea typeface="Lato"/>
              <a:cs typeface="Lato"/>
              <a:sym typeface="Lato"/>
            </a:endParaRPr>
          </a:p>
        </p:txBody>
      </p:sp>
      <p:sp>
        <p:nvSpPr>
          <p:cNvPr id="630" name="Google Shape;630;p105"/>
          <p:cNvSpPr txBox="1"/>
          <p:nvPr/>
        </p:nvSpPr>
        <p:spPr>
          <a:xfrm>
            <a:off x="2751325" y="0"/>
            <a:ext cx="5521800" cy="646500"/>
          </a:xfrm>
          <a:prstGeom prst="rect">
            <a:avLst/>
          </a:prstGeom>
          <a:noFill/>
          <a:ln>
            <a:noFill/>
          </a:ln>
        </p:spPr>
        <p:txBody>
          <a:bodyPr anchorCtr="0" anchor="t" bIns="91425" lIns="91425" spcFirstLastPara="1" rIns="91425" wrap="square" tIns="91425">
            <a:spAutoFit/>
          </a:bodyPr>
          <a:lstStyle/>
          <a:p>
            <a:pPr indent="114300" lvl="0" marL="0" rtl="0" algn="l">
              <a:spcBef>
                <a:spcPts val="0"/>
              </a:spcBef>
              <a:spcAft>
                <a:spcPts val="0"/>
              </a:spcAft>
              <a:buNone/>
            </a:pPr>
            <a:r>
              <a:rPr b="1" lang="en" sz="3000">
                <a:solidFill>
                  <a:srgbClr val="191919"/>
                </a:solidFill>
                <a:latin typeface="Lato"/>
                <a:ea typeface="Lato"/>
                <a:cs typeface="Lato"/>
                <a:sym typeface="Lato"/>
              </a:rPr>
              <a:t>  Objectives</a:t>
            </a:r>
            <a:r>
              <a:rPr b="1" lang="en" sz="3000">
                <a:solidFill>
                  <a:srgbClr val="191919"/>
                </a:solidFill>
                <a:latin typeface="Lato"/>
                <a:ea typeface="Lato"/>
                <a:cs typeface="Lato"/>
                <a:sym typeface="Lato"/>
              </a:rPr>
              <a:t> </a:t>
            </a:r>
            <a:endParaRPr b="1" sz="3000">
              <a:solidFill>
                <a:srgbClr val="191919"/>
              </a:solidFill>
              <a:latin typeface="Lato"/>
              <a:ea typeface="Lato"/>
              <a:cs typeface="Lato"/>
              <a:sym typeface="Lato"/>
            </a:endParaRPr>
          </a:p>
        </p:txBody>
      </p:sp>
      <p:pic>
        <p:nvPicPr>
          <p:cNvPr id="631" name="Google Shape;631;p105"/>
          <p:cNvPicPr preferRelativeResize="0"/>
          <p:nvPr/>
        </p:nvPicPr>
        <p:blipFill>
          <a:blip r:embed="rId4">
            <a:alphaModFix/>
          </a:blip>
          <a:stretch>
            <a:fillRect/>
          </a:stretch>
        </p:blipFill>
        <p:spPr>
          <a:xfrm>
            <a:off x="2276775" y="85975"/>
            <a:ext cx="474550" cy="474550"/>
          </a:xfrm>
          <a:prstGeom prst="rect">
            <a:avLst/>
          </a:prstGeom>
          <a:noFill/>
          <a:ln>
            <a:noFill/>
          </a:ln>
        </p:spPr>
      </p:pic>
      <p:sp>
        <p:nvSpPr>
          <p:cNvPr id="632" name="Google Shape;632;p105"/>
          <p:cNvSpPr txBox="1"/>
          <p:nvPr/>
        </p:nvSpPr>
        <p:spPr>
          <a:xfrm>
            <a:off x="2111375" y="4400300"/>
            <a:ext cx="6070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A4336"/>
                </a:solidFill>
                <a:latin typeface="Asap"/>
                <a:ea typeface="Asap"/>
                <a:cs typeface="Asap"/>
                <a:sym typeface="Asap"/>
              </a:rPr>
              <a:t>To achieve these objectives, we design a 5-step Pipeline</a:t>
            </a:r>
            <a:endParaRPr b="1" sz="1700">
              <a:solidFill>
                <a:srgbClr val="EA4336"/>
              </a:solidFill>
              <a:latin typeface="Asap"/>
              <a:ea typeface="Asap"/>
              <a:cs typeface="Asap"/>
              <a:sym typeface="Asap"/>
            </a:endParaRPr>
          </a:p>
        </p:txBody>
      </p:sp>
      <p:pic>
        <p:nvPicPr>
          <p:cNvPr id="633" name="Google Shape;633;p105"/>
          <p:cNvPicPr preferRelativeResize="0"/>
          <p:nvPr/>
        </p:nvPicPr>
        <p:blipFill>
          <a:blip r:embed="rId5">
            <a:alphaModFix/>
          </a:blip>
          <a:stretch>
            <a:fillRect/>
          </a:stretch>
        </p:blipFill>
        <p:spPr>
          <a:xfrm>
            <a:off x="5975174" y="1528300"/>
            <a:ext cx="3130312" cy="2086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1" name="Shape 1081"/>
        <p:cNvGrpSpPr/>
        <p:nvPr/>
      </p:nvGrpSpPr>
      <p:grpSpPr>
        <a:xfrm>
          <a:off x="0" y="0"/>
          <a:ext cx="0" cy="0"/>
          <a:chOff x="0" y="0"/>
          <a:chExt cx="0" cy="0"/>
        </a:xfrm>
      </p:grpSpPr>
      <p:sp>
        <p:nvSpPr>
          <p:cNvPr id="1082" name="Google Shape;1082;p141"/>
          <p:cNvSpPr txBox="1"/>
          <p:nvPr>
            <p:ph type="title"/>
          </p:nvPr>
        </p:nvSpPr>
        <p:spPr>
          <a:xfrm>
            <a:off x="722376" y="53949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p:txBody>
      </p:sp>
      <p:sp>
        <p:nvSpPr>
          <p:cNvPr id="1083" name="Google Shape;1083;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4" name="Google Shape;1084;p141"/>
          <p:cNvPicPr preferRelativeResize="0"/>
          <p:nvPr/>
        </p:nvPicPr>
        <p:blipFill>
          <a:blip r:embed="rId3">
            <a:alphaModFix/>
          </a:blip>
          <a:stretch>
            <a:fillRect/>
          </a:stretch>
        </p:blipFill>
        <p:spPr>
          <a:xfrm>
            <a:off x="2782225" y="801000"/>
            <a:ext cx="6229600" cy="3002125"/>
          </a:xfrm>
          <a:prstGeom prst="rect">
            <a:avLst/>
          </a:prstGeom>
          <a:noFill/>
          <a:ln>
            <a:noFill/>
          </a:ln>
        </p:spPr>
      </p:pic>
      <p:pic>
        <p:nvPicPr>
          <p:cNvPr id="1085" name="Google Shape;1085;p141"/>
          <p:cNvPicPr preferRelativeResize="0"/>
          <p:nvPr/>
        </p:nvPicPr>
        <p:blipFill>
          <a:blip r:embed="rId4">
            <a:alphaModFix/>
          </a:blip>
          <a:stretch>
            <a:fillRect/>
          </a:stretch>
        </p:blipFill>
        <p:spPr>
          <a:xfrm>
            <a:off x="191875" y="1493875"/>
            <a:ext cx="2361226" cy="1876325"/>
          </a:xfrm>
          <a:prstGeom prst="rect">
            <a:avLst/>
          </a:prstGeom>
          <a:noFill/>
          <a:ln>
            <a:noFill/>
          </a:ln>
        </p:spPr>
      </p:pic>
      <p:sp>
        <p:nvSpPr>
          <p:cNvPr id="1086" name="Google Shape;1086;p141"/>
          <p:cNvSpPr txBox="1"/>
          <p:nvPr/>
        </p:nvSpPr>
        <p:spPr>
          <a:xfrm>
            <a:off x="821325" y="1192500"/>
            <a:ext cx="59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Cataract </a:t>
            </a:r>
            <a:endParaRPr>
              <a:latin typeface="Asap"/>
              <a:ea typeface="Asap"/>
              <a:cs typeface="Asap"/>
              <a:sym typeface="Asap"/>
            </a:endParaRPr>
          </a:p>
        </p:txBody>
      </p:sp>
      <p:sp>
        <p:nvSpPr>
          <p:cNvPr id="1087" name="Google Shape;1087;p141"/>
          <p:cNvSpPr txBox="1"/>
          <p:nvPr/>
        </p:nvSpPr>
        <p:spPr>
          <a:xfrm>
            <a:off x="3098225" y="3038975"/>
            <a:ext cx="59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sap"/>
                <a:ea typeface="Asap"/>
                <a:cs typeface="Asap"/>
                <a:sym typeface="Asap"/>
              </a:rPr>
              <a:t>(Stroke)</a:t>
            </a:r>
            <a:r>
              <a:rPr lang="en">
                <a:latin typeface="Asap"/>
                <a:ea typeface="Asap"/>
                <a:cs typeface="Asap"/>
                <a:sym typeface="Asap"/>
              </a:rPr>
              <a:t> </a:t>
            </a:r>
            <a:endParaRPr>
              <a:latin typeface="Asap"/>
              <a:ea typeface="Asap"/>
              <a:cs typeface="Asap"/>
              <a:sym typeface="Asap"/>
            </a:endParaRPr>
          </a:p>
        </p:txBody>
      </p:sp>
      <p:sp>
        <p:nvSpPr>
          <p:cNvPr id="1088" name="Google Shape;1088;p141"/>
          <p:cNvSpPr txBox="1"/>
          <p:nvPr/>
        </p:nvSpPr>
        <p:spPr>
          <a:xfrm>
            <a:off x="671225" y="4247400"/>
            <a:ext cx="688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ap"/>
              <a:buChar char="●"/>
            </a:pPr>
            <a:r>
              <a:rPr lang="en">
                <a:latin typeface="Asap"/>
                <a:ea typeface="Asap"/>
                <a:cs typeface="Asap"/>
                <a:sym typeface="Asap"/>
              </a:rPr>
              <a:t>Medical history and other factors are highly likely to affect the gene expression</a:t>
            </a:r>
            <a:endParaRPr>
              <a:latin typeface="Asap"/>
              <a:ea typeface="Asap"/>
              <a:cs typeface="Asap"/>
              <a:sym typeface="Asap"/>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2" name="Shape 1092"/>
        <p:cNvGrpSpPr/>
        <p:nvPr/>
      </p:nvGrpSpPr>
      <p:grpSpPr>
        <a:xfrm>
          <a:off x="0" y="0"/>
          <a:ext cx="0" cy="0"/>
          <a:chOff x="0" y="0"/>
          <a:chExt cx="0" cy="0"/>
        </a:xfrm>
      </p:grpSpPr>
      <p:sp>
        <p:nvSpPr>
          <p:cNvPr id="1093" name="Google Shape;1093;p1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Generalized Linear Model (GLM)</a:t>
            </a:r>
            <a:endParaRPr/>
          </a:p>
          <a:p>
            <a:pPr indent="0" lvl="0" marL="0" rtl="0" algn="l">
              <a:spcBef>
                <a:spcPts val="0"/>
              </a:spcBef>
              <a:spcAft>
                <a:spcPts val="0"/>
              </a:spcAft>
              <a:buNone/>
            </a:pPr>
            <a:r>
              <a:t/>
            </a:r>
            <a:endParaRPr/>
          </a:p>
        </p:txBody>
      </p:sp>
      <p:pic>
        <p:nvPicPr>
          <p:cNvPr id="1094" name="Google Shape;1094;p142"/>
          <p:cNvPicPr preferRelativeResize="0"/>
          <p:nvPr/>
        </p:nvPicPr>
        <p:blipFill>
          <a:blip r:embed="rId3">
            <a:alphaModFix/>
          </a:blip>
          <a:stretch>
            <a:fillRect/>
          </a:stretch>
        </p:blipFill>
        <p:spPr>
          <a:xfrm>
            <a:off x="4721825" y="1231500"/>
            <a:ext cx="4169664" cy="3429548"/>
          </a:xfrm>
          <a:prstGeom prst="rect">
            <a:avLst/>
          </a:prstGeom>
          <a:noFill/>
          <a:ln>
            <a:noFill/>
          </a:ln>
        </p:spPr>
      </p:pic>
      <p:pic>
        <p:nvPicPr>
          <p:cNvPr id="1095" name="Google Shape;1095;p142"/>
          <p:cNvPicPr preferRelativeResize="0"/>
          <p:nvPr/>
        </p:nvPicPr>
        <p:blipFill>
          <a:blip r:embed="rId4">
            <a:alphaModFix/>
          </a:blip>
          <a:stretch>
            <a:fillRect/>
          </a:stretch>
        </p:blipFill>
        <p:spPr>
          <a:xfrm>
            <a:off x="339275" y="1231512"/>
            <a:ext cx="4178809" cy="3230299"/>
          </a:xfrm>
          <a:prstGeom prst="rect">
            <a:avLst/>
          </a:prstGeom>
          <a:noFill/>
          <a:ln>
            <a:noFill/>
          </a:ln>
        </p:spPr>
      </p:pic>
      <p:sp>
        <p:nvSpPr>
          <p:cNvPr id="1096" name="Google Shape;1096;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0" name="Shape 1100"/>
        <p:cNvGrpSpPr/>
        <p:nvPr/>
      </p:nvGrpSpPr>
      <p:grpSpPr>
        <a:xfrm>
          <a:off x="0" y="0"/>
          <a:ext cx="0" cy="0"/>
          <a:chOff x="0" y="0"/>
          <a:chExt cx="0" cy="0"/>
        </a:xfrm>
      </p:grpSpPr>
      <p:sp>
        <p:nvSpPr>
          <p:cNvPr id="1101" name="Google Shape;1101;p1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Generalized Linear Model (GLM)</a:t>
            </a:r>
            <a:endParaRPr/>
          </a:p>
        </p:txBody>
      </p:sp>
      <p:pic>
        <p:nvPicPr>
          <p:cNvPr id="1102" name="Google Shape;1102;p143"/>
          <p:cNvPicPr preferRelativeResize="0"/>
          <p:nvPr/>
        </p:nvPicPr>
        <p:blipFill>
          <a:blip r:embed="rId3">
            <a:alphaModFix/>
          </a:blip>
          <a:stretch>
            <a:fillRect/>
          </a:stretch>
        </p:blipFill>
        <p:spPr>
          <a:xfrm>
            <a:off x="152400" y="1264600"/>
            <a:ext cx="8839197" cy="3317357"/>
          </a:xfrm>
          <a:prstGeom prst="rect">
            <a:avLst/>
          </a:prstGeom>
          <a:noFill/>
          <a:ln>
            <a:noFill/>
          </a:ln>
        </p:spPr>
      </p:pic>
      <p:sp>
        <p:nvSpPr>
          <p:cNvPr id="1103" name="Google Shape;1103;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7" name="Shape 1107"/>
        <p:cNvGrpSpPr/>
        <p:nvPr/>
      </p:nvGrpSpPr>
      <p:grpSpPr>
        <a:xfrm>
          <a:off x="0" y="0"/>
          <a:ext cx="0" cy="0"/>
          <a:chOff x="0" y="0"/>
          <a:chExt cx="0" cy="0"/>
        </a:xfrm>
      </p:grpSpPr>
      <p:sp>
        <p:nvSpPr>
          <p:cNvPr id="1108" name="Google Shape;1108;p144"/>
          <p:cNvSpPr txBox="1"/>
          <p:nvPr>
            <p:ph type="title"/>
          </p:nvPr>
        </p:nvSpPr>
        <p:spPr>
          <a:xfrm>
            <a:off x="720000" y="217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1A1A1A"/>
                </a:solidFill>
                <a:latin typeface="Raleway"/>
                <a:ea typeface="Raleway"/>
                <a:cs typeface="Raleway"/>
                <a:sym typeface="Raleway"/>
              </a:rPr>
              <a:t>Elastic Net Regularization for feature selection in Logistic Regression </a:t>
            </a:r>
            <a:endParaRPr/>
          </a:p>
        </p:txBody>
      </p:sp>
      <p:sp>
        <p:nvSpPr>
          <p:cNvPr id="1109" name="Google Shape;1109;p144"/>
          <p:cNvSpPr txBox="1"/>
          <p:nvPr>
            <p:ph idx="1" type="subTitle"/>
          </p:nvPr>
        </p:nvSpPr>
        <p:spPr>
          <a:xfrm>
            <a:off x="0" y="2008876"/>
            <a:ext cx="2593800" cy="1977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Hybrid regularization technique in Logistic Regression.</a:t>
            </a:r>
            <a:endParaRPr/>
          </a:p>
          <a:p>
            <a:pPr indent="-304800" lvl="0" marL="457200" rtl="0" algn="l">
              <a:spcBef>
                <a:spcPts val="0"/>
              </a:spcBef>
              <a:spcAft>
                <a:spcPts val="0"/>
              </a:spcAft>
              <a:buSzPts val="1200"/>
              <a:buChar char="●"/>
            </a:pPr>
            <a:r>
              <a:rPr lang="en"/>
              <a:t>Combines L1 (Lasso) and L2 (Ridge) penalties.</a:t>
            </a:r>
            <a:endParaRPr/>
          </a:p>
          <a:p>
            <a:pPr indent="-304800" lvl="0" marL="457200" rtl="0" algn="l">
              <a:spcBef>
                <a:spcPts val="0"/>
              </a:spcBef>
              <a:spcAft>
                <a:spcPts val="0"/>
              </a:spcAft>
              <a:buSzPts val="1200"/>
              <a:buChar char="●"/>
            </a:pPr>
            <a:r>
              <a:rPr lang="en"/>
              <a:t>Used for feature selection and model regularization.</a:t>
            </a:r>
            <a:endParaRPr/>
          </a:p>
          <a:p>
            <a:pPr indent="0" lvl="0" marL="457200" rtl="0" algn="l">
              <a:spcBef>
                <a:spcPts val="0"/>
              </a:spcBef>
              <a:spcAft>
                <a:spcPts val="0"/>
              </a:spcAft>
              <a:buNone/>
            </a:pPr>
            <a:r>
              <a:t/>
            </a:r>
            <a:endParaRPr/>
          </a:p>
        </p:txBody>
      </p:sp>
      <p:sp>
        <p:nvSpPr>
          <p:cNvPr id="1110" name="Google Shape;1110;p144"/>
          <p:cNvSpPr txBox="1"/>
          <p:nvPr>
            <p:ph idx="2" type="subTitle"/>
          </p:nvPr>
        </p:nvSpPr>
        <p:spPr>
          <a:xfrm>
            <a:off x="2939766" y="1930548"/>
            <a:ext cx="2357100" cy="150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a:t>Feature Selection</a:t>
            </a:r>
            <a:r>
              <a:rPr lang="en"/>
              <a:t>: To automatically identify the most relevant gene expression features for the task.</a:t>
            </a:r>
            <a:endParaRPr/>
          </a:p>
          <a:p>
            <a:pPr indent="-304800" lvl="0" marL="457200" rtl="0" algn="l">
              <a:spcBef>
                <a:spcPts val="0"/>
              </a:spcBef>
              <a:spcAft>
                <a:spcPts val="0"/>
              </a:spcAft>
              <a:buSzPts val="1200"/>
              <a:buChar char="●"/>
            </a:pPr>
            <a:r>
              <a:rPr b="1" lang="en"/>
              <a:t>Overcoming Overfitting:</a:t>
            </a:r>
            <a:r>
              <a:rPr lang="en"/>
              <a:t> To mitigate overfitting and improve model generalization on gene expression data.</a:t>
            </a:r>
            <a:endParaRPr/>
          </a:p>
          <a:p>
            <a:pPr indent="-304800" lvl="0" marL="457200" rtl="0" algn="l">
              <a:spcBef>
                <a:spcPts val="0"/>
              </a:spcBef>
              <a:spcAft>
                <a:spcPts val="0"/>
              </a:spcAft>
              <a:buSzPts val="1200"/>
              <a:buChar char="●"/>
            </a:pPr>
            <a:r>
              <a:rPr b="1" lang="en"/>
              <a:t>Enhancing Predictive Accuracy</a:t>
            </a:r>
            <a:r>
              <a:rPr lang="en"/>
              <a:t>: By selecting relevant features, it aims to boost the predictive accuracy of the model.</a:t>
            </a:r>
            <a:endParaRPr/>
          </a:p>
          <a:p>
            <a:pPr indent="0" lvl="0" marL="0" rtl="0" algn="l">
              <a:spcBef>
                <a:spcPts val="0"/>
              </a:spcBef>
              <a:spcAft>
                <a:spcPts val="0"/>
              </a:spcAft>
              <a:buNone/>
            </a:pPr>
            <a:r>
              <a:t/>
            </a:r>
            <a:endParaRPr/>
          </a:p>
        </p:txBody>
      </p:sp>
      <p:sp>
        <p:nvSpPr>
          <p:cNvPr id="1111" name="Google Shape;1111;p144"/>
          <p:cNvSpPr txBox="1"/>
          <p:nvPr>
            <p:ph idx="3" type="subTitle"/>
          </p:nvPr>
        </p:nvSpPr>
        <p:spPr>
          <a:xfrm>
            <a:off x="6073906" y="1930548"/>
            <a:ext cx="23571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Hyperparameter Tuning</a:t>
            </a:r>
            <a:r>
              <a:rPr lang="en"/>
              <a:t>: We used cross-validation to find the best settings (alpha and l1_ratio) for Elastic Net Logistic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Feature Filtering</a:t>
            </a:r>
            <a:r>
              <a:rPr lang="en"/>
              <a:t>: We try 20 different threshold values to decide which gene expression features are important based on their strength.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Evaluation: We check how accurate our model is for each threshold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Selecting the Best Threshold: We pick the threshold value that gives us the highest accuracy, helping us choose the most useful gene expression features.</a:t>
            </a:r>
            <a:endParaRPr/>
          </a:p>
          <a:p>
            <a:pPr indent="0" lvl="0" marL="0" rtl="0" algn="l">
              <a:spcBef>
                <a:spcPts val="0"/>
              </a:spcBef>
              <a:spcAft>
                <a:spcPts val="0"/>
              </a:spcAft>
              <a:buNone/>
            </a:pPr>
            <a:r>
              <a:t/>
            </a:r>
            <a:endParaRPr/>
          </a:p>
        </p:txBody>
      </p:sp>
      <p:sp>
        <p:nvSpPr>
          <p:cNvPr id="1112" name="Google Shape;1112;p144"/>
          <p:cNvSpPr txBox="1"/>
          <p:nvPr>
            <p:ph idx="4" type="subTitle"/>
          </p:nvPr>
        </p:nvSpPr>
        <p:spPr>
          <a:xfrm>
            <a:off x="295900" y="1473357"/>
            <a:ext cx="2357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t>
            </a:r>
            <a:endParaRPr/>
          </a:p>
        </p:txBody>
      </p:sp>
      <p:sp>
        <p:nvSpPr>
          <p:cNvPr id="1113" name="Google Shape;1113;p144"/>
          <p:cNvSpPr txBox="1"/>
          <p:nvPr>
            <p:ph idx="5" type="subTitle"/>
          </p:nvPr>
        </p:nvSpPr>
        <p:spPr>
          <a:xfrm>
            <a:off x="3341316" y="1422357"/>
            <a:ext cx="2357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t>
            </a:r>
            <a:endParaRPr/>
          </a:p>
        </p:txBody>
      </p:sp>
      <p:sp>
        <p:nvSpPr>
          <p:cNvPr id="1114" name="Google Shape;1114;p144"/>
          <p:cNvSpPr txBox="1"/>
          <p:nvPr>
            <p:ph idx="6" type="subTitle"/>
          </p:nvPr>
        </p:nvSpPr>
        <p:spPr>
          <a:xfrm>
            <a:off x="6073906" y="1300507"/>
            <a:ext cx="23571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t>
            </a:r>
            <a:endParaRPr/>
          </a:p>
        </p:txBody>
      </p:sp>
      <p:sp>
        <p:nvSpPr>
          <p:cNvPr id="1115" name="Google Shape;1115;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9" name="Shape 1119"/>
        <p:cNvGrpSpPr/>
        <p:nvPr/>
      </p:nvGrpSpPr>
      <p:grpSpPr>
        <a:xfrm>
          <a:off x="0" y="0"/>
          <a:ext cx="0" cy="0"/>
          <a:chOff x="0" y="0"/>
          <a:chExt cx="0" cy="0"/>
        </a:xfrm>
      </p:grpSpPr>
      <p:sp>
        <p:nvSpPr>
          <p:cNvPr id="1120" name="Google Shape;112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 Analysis for Feature Selection</a:t>
            </a:r>
            <a:endParaRPr/>
          </a:p>
        </p:txBody>
      </p:sp>
      <p:sp>
        <p:nvSpPr>
          <p:cNvPr id="1121" name="Google Shape;1121;p145"/>
          <p:cNvSpPr txBox="1"/>
          <p:nvPr>
            <p:ph idx="1" type="body"/>
          </p:nvPr>
        </p:nvSpPr>
        <p:spPr>
          <a:xfrm>
            <a:off x="727650" y="2069300"/>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Differential Expression Analysis (DEA) means taking the normalised read count data and performing statistical analysis to discover quantitative changes in expression levels between experimental groups. (which is “mgs_level” in our project).</a:t>
            </a:r>
            <a:endParaRPr/>
          </a:p>
          <a:p>
            <a:pPr indent="-304958" lvl="0" marL="457200" rtl="0" algn="l">
              <a:spcBef>
                <a:spcPts val="1200"/>
              </a:spcBef>
              <a:spcAft>
                <a:spcPts val="0"/>
              </a:spcAft>
              <a:buSzPct val="100000"/>
              <a:buChar char="-"/>
            </a:pPr>
            <a:r>
              <a:rPr lang="en"/>
              <a:t>Comparing the expression levels of genes across different groups</a:t>
            </a:r>
            <a:endParaRPr/>
          </a:p>
          <a:p>
            <a:pPr indent="-304958" lvl="0" marL="457200" rtl="0" algn="l">
              <a:spcBef>
                <a:spcPts val="0"/>
              </a:spcBef>
              <a:spcAft>
                <a:spcPts val="0"/>
              </a:spcAft>
              <a:buSzPct val="100000"/>
              <a:buChar char="-"/>
            </a:pPr>
            <a:r>
              <a:rPr lang="en"/>
              <a:t>Identifying those genes that are expressed at significantly higher or lower levels in one group compared to another.</a:t>
            </a:r>
            <a:endParaRPr/>
          </a:p>
          <a:p>
            <a:pPr indent="0" lvl="0" marL="0" rtl="0" algn="l">
              <a:spcBef>
                <a:spcPts val="1200"/>
              </a:spcBef>
              <a:spcAft>
                <a:spcPts val="1200"/>
              </a:spcAft>
              <a:buNone/>
            </a:pPr>
            <a:r>
              <a:rPr lang="en"/>
              <a:t> The result of a DEA includes a list of significant genes ranked by their p-values, which represent the probability that the observed difference in expression levels occurred by chance. Adjusted p-values are also computed to control the false discovery rate, allowing researchers to discern the genes most likely to be genuinely differentially expressed.</a:t>
            </a:r>
            <a:endParaRPr/>
          </a:p>
        </p:txBody>
      </p:sp>
      <p:sp>
        <p:nvSpPr>
          <p:cNvPr id="1122" name="Google Shape;1122;p1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6" name="Shape 1126"/>
        <p:cNvGrpSpPr/>
        <p:nvPr/>
      </p:nvGrpSpPr>
      <p:grpSpPr>
        <a:xfrm>
          <a:off x="0" y="0"/>
          <a:ext cx="0" cy="0"/>
          <a:chOff x="0" y="0"/>
          <a:chExt cx="0" cy="0"/>
        </a:xfrm>
      </p:grpSpPr>
      <p:sp>
        <p:nvSpPr>
          <p:cNvPr id="1127" name="Google Shape;1127;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 Analysis: Significance Score &amp; Ranking</a:t>
            </a:r>
            <a:endParaRPr/>
          </a:p>
        </p:txBody>
      </p:sp>
      <p:pic>
        <p:nvPicPr>
          <p:cNvPr id="1128" name="Google Shape;1128;p146"/>
          <p:cNvPicPr preferRelativeResize="0"/>
          <p:nvPr/>
        </p:nvPicPr>
        <p:blipFill>
          <a:blip r:embed="rId3">
            <a:alphaModFix/>
          </a:blip>
          <a:stretch>
            <a:fillRect/>
          </a:stretch>
        </p:blipFill>
        <p:spPr>
          <a:xfrm>
            <a:off x="1476837" y="1853850"/>
            <a:ext cx="6193626" cy="3073375"/>
          </a:xfrm>
          <a:prstGeom prst="rect">
            <a:avLst/>
          </a:prstGeom>
          <a:noFill/>
          <a:ln>
            <a:noFill/>
          </a:ln>
        </p:spPr>
      </p:pic>
      <p:sp>
        <p:nvSpPr>
          <p:cNvPr id="1129" name="Google Shape;1129;p1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3" name="Shape 1133"/>
        <p:cNvGrpSpPr/>
        <p:nvPr/>
      </p:nvGrpSpPr>
      <p:grpSpPr>
        <a:xfrm>
          <a:off x="0" y="0"/>
          <a:ext cx="0" cy="0"/>
          <a:chOff x="0" y="0"/>
          <a:chExt cx="0" cy="0"/>
        </a:xfrm>
      </p:grpSpPr>
      <p:sp>
        <p:nvSpPr>
          <p:cNvPr id="1134" name="Google Shape;1134;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structure</a:t>
            </a:r>
            <a:endParaRPr/>
          </a:p>
        </p:txBody>
      </p:sp>
      <p:sp>
        <p:nvSpPr>
          <p:cNvPr id="1135" name="Google Shape;1135;p147"/>
          <p:cNvSpPr txBox="1"/>
          <p:nvPr>
            <p:ph idx="1" type="body"/>
          </p:nvPr>
        </p:nvSpPr>
        <p:spPr>
          <a:xfrm>
            <a:off x="729450" y="1742125"/>
            <a:ext cx="7688700" cy="296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Note: fix everything according to the feedback for last presentation</a:t>
            </a:r>
            <a:endParaRPr/>
          </a:p>
          <a:p>
            <a:pPr indent="0" lvl="0" marL="0" rtl="0" algn="l">
              <a:spcBef>
                <a:spcPts val="1200"/>
              </a:spcBef>
              <a:spcAft>
                <a:spcPts val="0"/>
              </a:spcAft>
              <a:buNone/>
            </a:pPr>
            <a:r>
              <a:rPr lang="en"/>
              <a:t>Background/junk from last time + data (45 seconds) Suji</a:t>
            </a:r>
            <a:endParaRPr/>
          </a:p>
          <a:p>
            <a:pPr indent="0" lvl="0" marL="0" rtl="0" algn="l">
              <a:spcBef>
                <a:spcPts val="1200"/>
              </a:spcBef>
              <a:spcAft>
                <a:spcPts val="0"/>
              </a:spcAft>
              <a:buNone/>
            </a:pPr>
            <a:r>
              <a:rPr lang="en"/>
              <a:t>Updated Pipeline (1:30 Minutes?) (EDA -&gt; filter variance -&gt; filter stats -&gt; comparison -&gt; topk -&gt; modeling) Duy + Qingxin</a:t>
            </a:r>
            <a:endParaRPr/>
          </a:p>
          <a:p>
            <a:pPr indent="0" lvl="0" marL="0" rtl="0" algn="l">
              <a:spcBef>
                <a:spcPts val="1200"/>
              </a:spcBef>
              <a:spcAft>
                <a:spcPts val="0"/>
              </a:spcAft>
              <a:buNone/>
            </a:pPr>
            <a:r>
              <a:rPr lang="en"/>
              <a:t>Briefly list methods that have been used (45 seconds?) Tian</a:t>
            </a:r>
            <a:endParaRPr/>
          </a:p>
          <a:p>
            <a:pPr indent="0" lvl="0" marL="0" rtl="0" algn="l">
              <a:spcBef>
                <a:spcPts val="1200"/>
              </a:spcBef>
              <a:spcAft>
                <a:spcPts val="0"/>
              </a:spcAft>
              <a:buNone/>
            </a:pPr>
            <a:r>
              <a:rPr lang="en"/>
              <a:t>Comparison: Green thing, final list of genes that were </a:t>
            </a:r>
            <a:r>
              <a:rPr lang="en"/>
              <a:t>selected</a:t>
            </a:r>
            <a:r>
              <a:rPr lang="en"/>
              <a:t> by lots of things ( 45 seconds) Patrick</a:t>
            </a:r>
            <a:endParaRPr/>
          </a:p>
          <a:p>
            <a:pPr indent="0" lvl="0" marL="0" rtl="0" algn="l">
              <a:spcBef>
                <a:spcPts val="1200"/>
              </a:spcBef>
              <a:spcAft>
                <a:spcPts val="0"/>
              </a:spcAft>
              <a:buNone/>
            </a:pPr>
            <a:r>
              <a:rPr lang="en"/>
              <a:t>Modeling: Initial results + next steps (45 Seconds) &lt;- Precision, sensitivity/specificity, AUC… Wanying</a:t>
            </a:r>
            <a:endParaRPr/>
          </a:p>
          <a:p>
            <a:pPr indent="0" lvl="0" marL="0" rtl="0" algn="l">
              <a:spcBef>
                <a:spcPts val="1200"/>
              </a:spcBef>
              <a:spcAft>
                <a:spcPts val="0"/>
              </a:spcAft>
              <a:buNone/>
            </a:pPr>
            <a:r>
              <a:rPr lang="en"/>
              <a:t>-Presentation done by Sunday night. Meet 3:30 to run through 2x</a:t>
            </a:r>
            <a:endParaRPr/>
          </a:p>
          <a:p>
            <a:pPr indent="0" lvl="0" marL="0" rtl="0" algn="l">
              <a:spcBef>
                <a:spcPts val="1200"/>
              </a:spcBef>
              <a:spcAft>
                <a:spcPts val="1200"/>
              </a:spcAft>
              <a:buNone/>
            </a:pPr>
            <a:r>
              <a:rPr lang="en"/>
              <a:t>-Report: Fix citations, modeling</a:t>
            </a:r>
            <a:endParaRPr/>
          </a:p>
        </p:txBody>
      </p:sp>
      <p:sp>
        <p:nvSpPr>
          <p:cNvPr id="1136" name="Google Shape;1136;p1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0" name="Shape 1140"/>
        <p:cNvGrpSpPr/>
        <p:nvPr/>
      </p:nvGrpSpPr>
      <p:grpSpPr>
        <a:xfrm>
          <a:off x="0" y="0"/>
          <a:ext cx="0" cy="0"/>
          <a:chOff x="0" y="0"/>
          <a:chExt cx="0" cy="0"/>
        </a:xfrm>
      </p:grpSpPr>
      <p:pic>
        <p:nvPicPr>
          <p:cNvPr id="1141" name="Google Shape;1141;p148"/>
          <p:cNvPicPr preferRelativeResize="0"/>
          <p:nvPr/>
        </p:nvPicPr>
        <p:blipFill>
          <a:blip r:embed="rId3">
            <a:alphaModFix/>
          </a:blip>
          <a:stretch>
            <a:fillRect/>
          </a:stretch>
        </p:blipFill>
        <p:spPr>
          <a:xfrm>
            <a:off x="1607855" y="-374904"/>
            <a:ext cx="5928305" cy="3949275"/>
          </a:xfrm>
          <a:prstGeom prst="rect">
            <a:avLst/>
          </a:prstGeom>
          <a:noFill/>
          <a:ln>
            <a:noFill/>
          </a:ln>
        </p:spPr>
      </p:pic>
      <p:sp>
        <p:nvSpPr>
          <p:cNvPr id="1142" name="Google Shape;1142;p148"/>
          <p:cNvSpPr txBox="1"/>
          <p:nvPr>
            <p:ph idx="1" type="body"/>
          </p:nvPr>
        </p:nvSpPr>
        <p:spPr>
          <a:xfrm>
            <a:off x="1557475" y="1982050"/>
            <a:ext cx="6999300" cy="27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Clean data</a:t>
            </a:r>
            <a:endParaRPr sz="1800"/>
          </a:p>
          <a:p>
            <a:pPr indent="-342900" lvl="0" marL="457200" rtl="0" algn="l">
              <a:spcBef>
                <a:spcPts val="0"/>
              </a:spcBef>
              <a:spcAft>
                <a:spcPts val="0"/>
              </a:spcAft>
              <a:buSzPts val="1800"/>
              <a:buChar char="●"/>
            </a:pPr>
            <a:r>
              <a:rPr lang="en" sz="1800"/>
              <a:t>No invalid/outlier entries</a:t>
            </a:r>
            <a:endParaRPr sz="1800"/>
          </a:p>
          <a:p>
            <a:pPr indent="-342900" lvl="0" marL="457200" rtl="0" algn="l">
              <a:spcBef>
                <a:spcPts val="0"/>
              </a:spcBef>
              <a:spcAft>
                <a:spcPts val="0"/>
              </a:spcAft>
              <a:buSzPts val="1800"/>
              <a:buChar char="●"/>
            </a:pPr>
            <a:r>
              <a:rPr lang="en" sz="1800"/>
              <a:t>No missing entries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Combining data from multiple sources</a:t>
            </a:r>
            <a:endParaRPr sz="1800"/>
          </a:p>
          <a:p>
            <a:pPr indent="-342900" lvl="0" marL="457200" rtl="0" algn="l">
              <a:spcBef>
                <a:spcPts val="0"/>
              </a:spcBef>
              <a:spcAft>
                <a:spcPts val="0"/>
              </a:spcAft>
              <a:buSzPts val="1800"/>
              <a:buChar char="●"/>
            </a:pPr>
            <a:r>
              <a:rPr lang="en" sz="1800"/>
              <a:t>Patient demographic metasheet</a:t>
            </a:r>
            <a:endParaRPr sz="1800"/>
          </a:p>
          <a:p>
            <a:pPr indent="-342900" lvl="0" marL="457200" rtl="0" algn="l">
              <a:spcBef>
                <a:spcPts val="0"/>
              </a:spcBef>
              <a:spcAft>
                <a:spcPts val="0"/>
              </a:spcAft>
              <a:buSzPts val="1800"/>
              <a:buChar char="●"/>
            </a:pPr>
            <a:r>
              <a:rPr lang="en" sz="1800"/>
              <a:t>Patient genomic dataset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Normalization needed</a:t>
            </a:r>
            <a:endParaRPr sz="1800"/>
          </a:p>
          <a:p>
            <a:pPr indent="-342900" lvl="0" marL="457200" rtl="0" algn="l">
              <a:spcBef>
                <a:spcPts val="0"/>
              </a:spcBef>
              <a:spcAft>
                <a:spcPts val="0"/>
              </a:spcAft>
              <a:buSzPts val="1800"/>
              <a:buChar char="●"/>
            </a:pPr>
            <a:r>
              <a:rPr lang="en" sz="1800"/>
              <a:t>Min-max normalization </a:t>
            </a:r>
            <a:endParaRPr sz="1800"/>
          </a:p>
          <a:p>
            <a:pPr indent="0" lvl="0" marL="0" rtl="0" algn="l">
              <a:spcBef>
                <a:spcPts val="0"/>
              </a:spcBef>
              <a:spcAft>
                <a:spcPts val="0"/>
              </a:spcAft>
              <a:buNone/>
            </a:pPr>
            <a:r>
              <a:t/>
            </a:r>
            <a:endParaRPr sz="1800"/>
          </a:p>
        </p:txBody>
      </p:sp>
      <p:sp>
        <p:nvSpPr>
          <p:cNvPr id="1143" name="Google Shape;1143;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4" name="Google Shape;1144;p148"/>
          <p:cNvPicPr preferRelativeResize="0"/>
          <p:nvPr/>
        </p:nvPicPr>
        <p:blipFill>
          <a:blip r:embed="rId4">
            <a:alphaModFix/>
          </a:blip>
          <a:stretch>
            <a:fillRect/>
          </a:stretch>
        </p:blipFill>
        <p:spPr>
          <a:xfrm>
            <a:off x="1603325" y="338068"/>
            <a:ext cx="870530" cy="870525"/>
          </a:xfrm>
          <a:prstGeom prst="rect">
            <a:avLst/>
          </a:prstGeom>
          <a:noFill/>
          <a:ln>
            <a:noFill/>
          </a:ln>
        </p:spPr>
      </p:pic>
      <p:pic>
        <p:nvPicPr>
          <p:cNvPr id="1145" name="Google Shape;1145;p148"/>
          <p:cNvPicPr preferRelativeResize="0"/>
          <p:nvPr/>
        </p:nvPicPr>
        <p:blipFill>
          <a:blip r:embed="rId5">
            <a:alphaModFix/>
          </a:blip>
          <a:stretch>
            <a:fillRect/>
          </a:stretch>
        </p:blipFill>
        <p:spPr>
          <a:xfrm>
            <a:off x="2876262" y="366046"/>
            <a:ext cx="870529" cy="870525"/>
          </a:xfrm>
          <a:prstGeom prst="rect">
            <a:avLst/>
          </a:prstGeom>
          <a:noFill/>
          <a:ln>
            <a:noFill/>
          </a:ln>
        </p:spPr>
      </p:pic>
      <p:pic>
        <p:nvPicPr>
          <p:cNvPr id="1146" name="Google Shape;1146;p148"/>
          <p:cNvPicPr preferRelativeResize="0"/>
          <p:nvPr/>
        </p:nvPicPr>
        <p:blipFill>
          <a:blip r:embed="rId6">
            <a:alphaModFix/>
          </a:blip>
          <a:stretch>
            <a:fillRect/>
          </a:stretch>
        </p:blipFill>
        <p:spPr>
          <a:xfrm>
            <a:off x="4149224" y="338056"/>
            <a:ext cx="870529" cy="870523"/>
          </a:xfrm>
          <a:prstGeom prst="rect">
            <a:avLst/>
          </a:prstGeom>
          <a:noFill/>
          <a:ln>
            <a:noFill/>
          </a:ln>
        </p:spPr>
      </p:pic>
      <p:pic>
        <p:nvPicPr>
          <p:cNvPr id="1147" name="Google Shape;1147;p148"/>
          <p:cNvPicPr preferRelativeResize="0"/>
          <p:nvPr/>
        </p:nvPicPr>
        <p:blipFill>
          <a:blip r:embed="rId7">
            <a:alphaModFix/>
          </a:blip>
          <a:stretch>
            <a:fillRect/>
          </a:stretch>
        </p:blipFill>
        <p:spPr>
          <a:xfrm>
            <a:off x="5403680" y="338068"/>
            <a:ext cx="870529" cy="870523"/>
          </a:xfrm>
          <a:prstGeom prst="rect">
            <a:avLst/>
          </a:prstGeom>
          <a:noFill/>
          <a:ln>
            <a:noFill/>
          </a:ln>
        </p:spPr>
      </p:pic>
      <p:pic>
        <p:nvPicPr>
          <p:cNvPr id="1148" name="Google Shape;1148;p148"/>
          <p:cNvPicPr preferRelativeResize="0"/>
          <p:nvPr/>
        </p:nvPicPr>
        <p:blipFill>
          <a:blip r:embed="rId8">
            <a:alphaModFix/>
          </a:blip>
          <a:stretch>
            <a:fillRect/>
          </a:stretch>
        </p:blipFill>
        <p:spPr>
          <a:xfrm>
            <a:off x="6658136" y="338068"/>
            <a:ext cx="870530" cy="870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2" name="Shape 1152"/>
        <p:cNvGrpSpPr/>
        <p:nvPr/>
      </p:nvGrpSpPr>
      <p:grpSpPr>
        <a:xfrm>
          <a:off x="0" y="0"/>
          <a:ext cx="0" cy="0"/>
          <a:chOff x="0" y="0"/>
          <a:chExt cx="0" cy="0"/>
        </a:xfrm>
      </p:grpSpPr>
      <p:sp>
        <p:nvSpPr>
          <p:cNvPr id="1153" name="Google Shape;1153;p149"/>
          <p:cNvSpPr txBox="1"/>
          <p:nvPr>
            <p:ph type="title"/>
          </p:nvPr>
        </p:nvSpPr>
        <p:spPr>
          <a:xfrm>
            <a:off x="212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Look at the Data: Age</a:t>
            </a:r>
            <a:endParaRPr/>
          </a:p>
        </p:txBody>
      </p:sp>
      <p:sp>
        <p:nvSpPr>
          <p:cNvPr id="1154" name="Google Shape;1154;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5" name="Google Shape;1155;p149"/>
          <p:cNvPicPr preferRelativeResize="0"/>
          <p:nvPr/>
        </p:nvPicPr>
        <p:blipFill>
          <a:blip r:embed="rId3">
            <a:alphaModFix/>
          </a:blip>
          <a:stretch>
            <a:fillRect/>
          </a:stretch>
        </p:blipFill>
        <p:spPr>
          <a:xfrm>
            <a:off x="1894863" y="572700"/>
            <a:ext cx="5354266" cy="42660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9" name="Shape 1159"/>
        <p:cNvGrpSpPr/>
        <p:nvPr/>
      </p:nvGrpSpPr>
      <p:grpSpPr>
        <a:xfrm>
          <a:off x="0" y="0"/>
          <a:ext cx="0" cy="0"/>
          <a:chOff x="0" y="0"/>
          <a:chExt cx="0" cy="0"/>
        </a:xfrm>
      </p:grpSpPr>
      <p:sp>
        <p:nvSpPr>
          <p:cNvPr id="1160" name="Google Shape;1160;p150"/>
          <p:cNvSpPr txBox="1"/>
          <p:nvPr>
            <p:ph type="title"/>
          </p:nvPr>
        </p:nvSpPr>
        <p:spPr>
          <a:xfrm>
            <a:off x="202925" y="104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Look at the Data: Gender</a:t>
            </a:r>
            <a:endParaRPr/>
          </a:p>
        </p:txBody>
      </p:sp>
      <p:sp>
        <p:nvSpPr>
          <p:cNvPr id="1161" name="Google Shape;1161;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2" name="Google Shape;1162;p150"/>
          <p:cNvPicPr preferRelativeResize="0"/>
          <p:nvPr/>
        </p:nvPicPr>
        <p:blipFill>
          <a:blip r:embed="rId3">
            <a:alphaModFix/>
          </a:blip>
          <a:stretch>
            <a:fillRect/>
          </a:stretch>
        </p:blipFill>
        <p:spPr>
          <a:xfrm>
            <a:off x="978700" y="809613"/>
            <a:ext cx="7257400" cy="352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idx="4294967295" type="title"/>
          </p:nvPr>
        </p:nvSpPr>
        <p:spPr>
          <a:xfrm>
            <a:off x="556050" y="3068275"/>
            <a:ext cx="3481200" cy="9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a:t>
            </a:r>
            <a:r>
              <a:rPr lang="en">
                <a:latin typeface="Lato"/>
                <a:ea typeface="Lato"/>
                <a:cs typeface="Lato"/>
                <a:sym typeface="Lato"/>
              </a:rPr>
              <a:t>ostmor</a:t>
            </a:r>
            <a:r>
              <a:rPr lang="en">
                <a:latin typeface="Lato"/>
                <a:ea typeface="Lato"/>
                <a:cs typeface="Lato"/>
                <a:sym typeface="Lato"/>
              </a:rPr>
              <a:t>te</a:t>
            </a:r>
            <a:r>
              <a:rPr lang="en">
                <a:latin typeface="Lato"/>
                <a:ea typeface="Lato"/>
                <a:cs typeface="Lato"/>
                <a:sym typeface="Lato"/>
              </a:rPr>
              <a:t>m Retinas from </a:t>
            </a:r>
            <a:r>
              <a:rPr lang="en">
                <a:solidFill>
                  <a:srgbClr val="CC0000"/>
                </a:solidFill>
                <a:latin typeface="Lato"/>
                <a:ea typeface="Lato"/>
                <a:cs typeface="Lato"/>
                <a:sym typeface="Lato"/>
              </a:rPr>
              <a:t>453</a:t>
            </a:r>
            <a:r>
              <a:rPr lang="en">
                <a:latin typeface="Lato"/>
                <a:ea typeface="Lato"/>
                <a:cs typeface="Lato"/>
                <a:sym typeface="Lato"/>
              </a:rPr>
              <a:t> Patients</a:t>
            </a:r>
            <a:endParaRPr>
              <a:latin typeface="Lato"/>
              <a:ea typeface="Lato"/>
              <a:cs typeface="Lato"/>
              <a:sym typeface="Lato"/>
            </a:endParaRPr>
          </a:p>
        </p:txBody>
      </p:sp>
      <p:sp>
        <p:nvSpPr>
          <p:cNvPr id="639" name="Google Shape;639;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0" name="Google Shape;640;p106"/>
          <p:cNvPicPr preferRelativeResize="0"/>
          <p:nvPr/>
        </p:nvPicPr>
        <p:blipFill>
          <a:blip r:embed="rId3">
            <a:alphaModFix/>
          </a:blip>
          <a:stretch>
            <a:fillRect/>
          </a:stretch>
        </p:blipFill>
        <p:spPr>
          <a:xfrm>
            <a:off x="1129475" y="1082150"/>
            <a:ext cx="1986125" cy="1986125"/>
          </a:xfrm>
          <a:prstGeom prst="rect">
            <a:avLst/>
          </a:prstGeom>
          <a:noFill/>
          <a:ln>
            <a:noFill/>
          </a:ln>
        </p:spPr>
      </p:pic>
      <p:sp>
        <p:nvSpPr>
          <p:cNvPr id="641" name="Google Shape;641;p106"/>
          <p:cNvSpPr txBox="1"/>
          <p:nvPr>
            <p:ph idx="4294967295" type="title"/>
          </p:nvPr>
        </p:nvSpPr>
        <p:spPr>
          <a:xfrm>
            <a:off x="5075575" y="3068275"/>
            <a:ext cx="3481200" cy="9261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solidFill>
                  <a:srgbClr val="1C4587"/>
                </a:solidFill>
                <a:latin typeface="Lato"/>
                <a:ea typeface="Lato"/>
                <a:cs typeface="Lato"/>
                <a:sym typeface="Lato"/>
              </a:rPr>
              <a:t>18056</a:t>
            </a:r>
            <a:r>
              <a:rPr lang="en">
                <a:latin typeface="Lato"/>
                <a:ea typeface="Lato"/>
                <a:cs typeface="Lato"/>
                <a:sym typeface="Lato"/>
              </a:rPr>
              <a:t> genes</a:t>
            </a:r>
            <a:endParaRPr>
              <a:latin typeface="Lato"/>
              <a:ea typeface="Lato"/>
              <a:cs typeface="Lato"/>
              <a:sym typeface="Lato"/>
            </a:endParaRPr>
          </a:p>
          <a:p>
            <a:pPr indent="0" lvl="0" marL="914400" rtl="0" algn="ctr">
              <a:spcBef>
                <a:spcPts val="0"/>
              </a:spcBef>
              <a:spcAft>
                <a:spcPts val="0"/>
              </a:spcAft>
              <a:buNone/>
            </a:pPr>
            <a:r>
              <a:t/>
            </a:r>
            <a:endParaRPr>
              <a:latin typeface="Lato"/>
              <a:ea typeface="Lato"/>
              <a:cs typeface="Lato"/>
              <a:sym typeface="Lato"/>
            </a:endParaRPr>
          </a:p>
        </p:txBody>
      </p:sp>
      <p:pic>
        <p:nvPicPr>
          <p:cNvPr id="642" name="Google Shape;642;p106"/>
          <p:cNvPicPr preferRelativeResize="0"/>
          <p:nvPr/>
        </p:nvPicPr>
        <p:blipFill>
          <a:blip r:embed="rId4">
            <a:alphaModFix/>
          </a:blip>
          <a:stretch>
            <a:fillRect/>
          </a:stretch>
        </p:blipFill>
        <p:spPr>
          <a:xfrm>
            <a:off x="7026750" y="1476150"/>
            <a:ext cx="1302950" cy="1302950"/>
          </a:xfrm>
          <a:prstGeom prst="rect">
            <a:avLst/>
          </a:prstGeom>
          <a:noFill/>
          <a:ln>
            <a:noFill/>
          </a:ln>
        </p:spPr>
      </p:pic>
      <p:pic>
        <p:nvPicPr>
          <p:cNvPr id="643" name="Google Shape;643;p106"/>
          <p:cNvPicPr preferRelativeResize="0"/>
          <p:nvPr/>
        </p:nvPicPr>
        <p:blipFill>
          <a:blip r:embed="rId5">
            <a:alphaModFix/>
          </a:blip>
          <a:stretch>
            <a:fillRect/>
          </a:stretch>
        </p:blipFill>
        <p:spPr>
          <a:xfrm rot="7377762">
            <a:off x="5357271" y="1747883"/>
            <a:ext cx="1749725" cy="759475"/>
          </a:xfrm>
          <a:prstGeom prst="rect">
            <a:avLst/>
          </a:prstGeom>
          <a:noFill/>
          <a:ln>
            <a:noFill/>
          </a:ln>
        </p:spPr>
      </p:pic>
      <p:sp>
        <p:nvSpPr>
          <p:cNvPr id="644" name="Google Shape;644;p106"/>
          <p:cNvSpPr txBox="1"/>
          <p:nvPr/>
        </p:nvSpPr>
        <p:spPr>
          <a:xfrm>
            <a:off x="2553450" y="0"/>
            <a:ext cx="4037100" cy="646500"/>
          </a:xfrm>
          <a:prstGeom prst="rect">
            <a:avLst/>
          </a:prstGeom>
          <a:noFill/>
          <a:ln>
            <a:noFill/>
          </a:ln>
        </p:spPr>
        <p:txBody>
          <a:bodyPr anchorCtr="0" anchor="t" bIns="91425" lIns="91425" spcFirstLastPara="1" rIns="91425" wrap="square" tIns="91425">
            <a:spAutoFit/>
          </a:bodyPr>
          <a:lstStyle/>
          <a:p>
            <a:pPr indent="114300" lvl="0" marL="0" rtl="0" algn="l">
              <a:spcBef>
                <a:spcPts val="0"/>
              </a:spcBef>
              <a:spcAft>
                <a:spcPts val="0"/>
              </a:spcAft>
              <a:buNone/>
            </a:pPr>
            <a:r>
              <a:rPr b="1" lang="en" sz="3000">
                <a:solidFill>
                  <a:schemeClr val="dk1"/>
                </a:solidFill>
                <a:latin typeface="Lato"/>
                <a:ea typeface="Lato"/>
                <a:cs typeface="Lato"/>
                <a:sym typeface="Lato"/>
              </a:rPr>
              <a:t>Data Description</a:t>
            </a:r>
            <a:endParaRPr>
              <a:latin typeface="Lato"/>
              <a:ea typeface="Lato"/>
              <a:cs typeface="Lato"/>
              <a:sym typeface="Lato"/>
            </a:endParaRPr>
          </a:p>
        </p:txBody>
      </p:sp>
      <p:pic>
        <p:nvPicPr>
          <p:cNvPr id="645" name="Google Shape;645;p106"/>
          <p:cNvPicPr preferRelativeResize="0"/>
          <p:nvPr/>
        </p:nvPicPr>
        <p:blipFill>
          <a:blip r:embed="rId6">
            <a:alphaModFix/>
          </a:blip>
          <a:stretch>
            <a:fillRect/>
          </a:stretch>
        </p:blipFill>
        <p:spPr>
          <a:xfrm>
            <a:off x="2236549" y="85500"/>
            <a:ext cx="475488" cy="4754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6" name="Shape 1166"/>
        <p:cNvGrpSpPr/>
        <p:nvPr/>
      </p:nvGrpSpPr>
      <p:grpSpPr>
        <a:xfrm>
          <a:off x="0" y="0"/>
          <a:ext cx="0" cy="0"/>
          <a:chOff x="0" y="0"/>
          <a:chExt cx="0" cy="0"/>
        </a:xfrm>
      </p:grpSpPr>
      <p:sp>
        <p:nvSpPr>
          <p:cNvPr id="1167" name="Google Shape;1167;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8" name="Google Shape;1168;p151"/>
          <p:cNvPicPr preferRelativeResize="0"/>
          <p:nvPr/>
        </p:nvPicPr>
        <p:blipFill>
          <a:blip r:embed="rId3">
            <a:alphaModFix/>
          </a:blip>
          <a:stretch>
            <a:fillRect/>
          </a:stretch>
        </p:blipFill>
        <p:spPr>
          <a:xfrm>
            <a:off x="1603325" y="338068"/>
            <a:ext cx="870530" cy="870525"/>
          </a:xfrm>
          <a:prstGeom prst="rect">
            <a:avLst/>
          </a:prstGeom>
          <a:noFill/>
          <a:ln>
            <a:noFill/>
          </a:ln>
        </p:spPr>
      </p:pic>
      <p:pic>
        <p:nvPicPr>
          <p:cNvPr id="1169" name="Google Shape;1169;p151"/>
          <p:cNvPicPr preferRelativeResize="0"/>
          <p:nvPr/>
        </p:nvPicPr>
        <p:blipFill>
          <a:blip r:embed="rId4">
            <a:alphaModFix/>
          </a:blip>
          <a:stretch>
            <a:fillRect/>
          </a:stretch>
        </p:blipFill>
        <p:spPr>
          <a:xfrm>
            <a:off x="2876262" y="366046"/>
            <a:ext cx="870529" cy="870525"/>
          </a:xfrm>
          <a:prstGeom prst="rect">
            <a:avLst/>
          </a:prstGeom>
          <a:noFill/>
          <a:ln>
            <a:noFill/>
          </a:ln>
        </p:spPr>
      </p:pic>
      <p:pic>
        <p:nvPicPr>
          <p:cNvPr id="1170" name="Google Shape;1170;p151"/>
          <p:cNvPicPr preferRelativeResize="0"/>
          <p:nvPr/>
        </p:nvPicPr>
        <p:blipFill>
          <a:blip r:embed="rId5">
            <a:alphaModFix/>
          </a:blip>
          <a:stretch>
            <a:fillRect/>
          </a:stretch>
        </p:blipFill>
        <p:spPr>
          <a:xfrm>
            <a:off x="4149224" y="338056"/>
            <a:ext cx="870529" cy="870523"/>
          </a:xfrm>
          <a:prstGeom prst="rect">
            <a:avLst/>
          </a:prstGeom>
          <a:noFill/>
          <a:ln>
            <a:noFill/>
          </a:ln>
        </p:spPr>
      </p:pic>
      <p:pic>
        <p:nvPicPr>
          <p:cNvPr id="1171" name="Google Shape;1171;p151"/>
          <p:cNvPicPr preferRelativeResize="0"/>
          <p:nvPr/>
        </p:nvPicPr>
        <p:blipFill>
          <a:blip r:embed="rId6">
            <a:alphaModFix/>
          </a:blip>
          <a:stretch>
            <a:fillRect/>
          </a:stretch>
        </p:blipFill>
        <p:spPr>
          <a:xfrm>
            <a:off x="5403680" y="338068"/>
            <a:ext cx="870529" cy="870523"/>
          </a:xfrm>
          <a:prstGeom prst="rect">
            <a:avLst/>
          </a:prstGeom>
          <a:noFill/>
          <a:ln>
            <a:noFill/>
          </a:ln>
        </p:spPr>
      </p:pic>
      <p:pic>
        <p:nvPicPr>
          <p:cNvPr id="1172" name="Google Shape;1172;p151"/>
          <p:cNvPicPr preferRelativeResize="0"/>
          <p:nvPr/>
        </p:nvPicPr>
        <p:blipFill>
          <a:blip r:embed="rId7">
            <a:alphaModFix/>
          </a:blip>
          <a:stretch>
            <a:fillRect/>
          </a:stretch>
        </p:blipFill>
        <p:spPr>
          <a:xfrm>
            <a:off x="6658136" y="338068"/>
            <a:ext cx="870530" cy="870525"/>
          </a:xfrm>
          <a:prstGeom prst="rect">
            <a:avLst/>
          </a:prstGeom>
          <a:noFill/>
          <a:ln>
            <a:noFill/>
          </a:ln>
        </p:spPr>
      </p:pic>
      <p:pic>
        <p:nvPicPr>
          <p:cNvPr id="1173" name="Google Shape;1173;p151"/>
          <p:cNvPicPr preferRelativeResize="0"/>
          <p:nvPr/>
        </p:nvPicPr>
        <p:blipFill>
          <a:blip r:embed="rId8">
            <a:alphaModFix/>
          </a:blip>
          <a:stretch>
            <a:fillRect/>
          </a:stretch>
        </p:blipFill>
        <p:spPr>
          <a:xfrm>
            <a:off x="1609344" y="-374904"/>
            <a:ext cx="5925312" cy="3953295"/>
          </a:xfrm>
          <a:prstGeom prst="rect">
            <a:avLst/>
          </a:prstGeom>
          <a:noFill/>
          <a:ln>
            <a:noFill/>
          </a:ln>
        </p:spPr>
      </p:pic>
      <p:pic>
        <p:nvPicPr>
          <p:cNvPr id="1174" name="Google Shape;1174;p151"/>
          <p:cNvPicPr preferRelativeResize="0"/>
          <p:nvPr/>
        </p:nvPicPr>
        <p:blipFill>
          <a:blip r:embed="rId9">
            <a:alphaModFix/>
          </a:blip>
          <a:stretch>
            <a:fillRect/>
          </a:stretch>
        </p:blipFill>
        <p:spPr>
          <a:xfrm>
            <a:off x="5019738" y="2058525"/>
            <a:ext cx="3323874" cy="2305550"/>
          </a:xfrm>
          <a:prstGeom prst="rect">
            <a:avLst/>
          </a:prstGeom>
          <a:noFill/>
          <a:ln>
            <a:noFill/>
          </a:ln>
        </p:spPr>
      </p:pic>
      <p:sp>
        <p:nvSpPr>
          <p:cNvPr id="1175" name="Google Shape;1175;p151"/>
          <p:cNvSpPr txBox="1"/>
          <p:nvPr/>
        </p:nvSpPr>
        <p:spPr>
          <a:xfrm>
            <a:off x="5124374" y="4364075"/>
            <a:ext cx="31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Top varied gene after normalization</a:t>
            </a:r>
            <a:endParaRPr>
              <a:latin typeface="Asap"/>
              <a:ea typeface="Asap"/>
              <a:cs typeface="Asap"/>
              <a:sym typeface="Asap"/>
            </a:endParaRPr>
          </a:p>
        </p:txBody>
      </p:sp>
      <p:pic>
        <p:nvPicPr>
          <p:cNvPr id="1176" name="Google Shape;1176;p151"/>
          <p:cNvPicPr preferRelativeResize="0"/>
          <p:nvPr/>
        </p:nvPicPr>
        <p:blipFill>
          <a:blip r:embed="rId10">
            <a:alphaModFix/>
          </a:blip>
          <a:stretch>
            <a:fillRect/>
          </a:stretch>
        </p:blipFill>
        <p:spPr>
          <a:xfrm>
            <a:off x="1295450" y="2058525"/>
            <a:ext cx="3511124" cy="2743298"/>
          </a:xfrm>
          <a:prstGeom prst="rect">
            <a:avLst/>
          </a:prstGeom>
          <a:noFill/>
          <a:ln>
            <a:noFill/>
          </a:ln>
        </p:spPr>
      </p:pic>
      <p:pic>
        <p:nvPicPr>
          <p:cNvPr id="1177" name="Google Shape;1177;p151"/>
          <p:cNvPicPr preferRelativeResize="0"/>
          <p:nvPr/>
        </p:nvPicPr>
        <p:blipFill>
          <a:blip r:embed="rId3">
            <a:alphaModFix/>
          </a:blip>
          <a:stretch>
            <a:fillRect/>
          </a:stretch>
        </p:blipFill>
        <p:spPr>
          <a:xfrm>
            <a:off x="1603325" y="338068"/>
            <a:ext cx="870530" cy="870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1" name="Shape 1181"/>
        <p:cNvGrpSpPr/>
        <p:nvPr/>
      </p:nvGrpSpPr>
      <p:grpSpPr>
        <a:xfrm>
          <a:off x="0" y="0"/>
          <a:ext cx="0" cy="0"/>
          <a:chOff x="0" y="0"/>
          <a:chExt cx="0" cy="0"/>
        </a:xfrm>
      </p:grpSpPr>
      <p:sp>
        <p:nvSpPr>
          <p:cNvPr id="1182" name="Google Shape;1182;p152"/>
          <p:cNvSpPr txBox="1"/>
          <p:nvPr>
            <p:ph idx="1" type="body"/>
          </p:nvPr>
        </p:nvSpPr>
        <p:spPr>
          <a:xfrm>
            <a:off x="1554480" y="1984248"/>
            <a:ext cx="7440600" cy="27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Unsupervised Methods</a:t>
            </a:r>
            <a:r>
              <a:rPr lang="en" sz="1800"/>
              <a:t> for dimensionality reduction &amp; visualization</a:t>
            </a:r>
            <a:r>
              <a:rPr lang="en" sz="1800"/>
              <a:t> e.g.</a:t>
            </a:r>
            <a:endParaRPr sz="1800"/>
          </a:p>
          <a:p>
            <a:pPr indent="-342900" lvl="0" marL="457200" rtl="0" algn="l">
              <a:spcBef>
                <a:spcPts val="0"/>
              </a:spcBef>
              <a:spcAft>
                <a:spcPts val="0"/>
              </a:spcAft>
              <a:buSzPts val="1800"/>
              <a:buChar char="●"/>
            </a:pPr>
            <a:r>
              <a:rPr lang="en" sz="1800"/>
              <a:t>Principal Component Analysis (PCA)</a:t>
            </a:r>
            <a:endParaRPr sz="1800"/>
          </a:p>
          <a:p>
            <a:pPr indent="-342900" lvl="0" marL="457200" rtl="0" algn="l">
              <a:spcBef>
                <a:spcPts val="0"/>
              </a:spcBef>
              <a:spcAft>
                <a:spcPts val="0"/>
              </a:spcAft>
              <a:buSzPts val="1800"/>
              <a:buChar char="●"/>
            </a:pPr>
            <a:r>
              <a:rPr lang="en" sz="1800"/>
              <a:t>t-distributed Stochastic Neighbor Embedding (t-SNE)</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b="1" lang="en" sz="1800"/>
              <a:t>Supervised Methods </a:t>
            </a:r>
            <a:r>
              <a:rPr lang="en" sz="1800"/>
              <a:t>for feature importance e.g.</a:t>
            </a:r>
            <a:endParaRPr sz="1800"/>
          </a:p>
          <a:p>
            <a:pPr indent="-342900" lvl="0" marL="457200" rtl="0" algn="l">
              <a:spcBef>
                <a:spcPts val="0"/>
              </a:spcBef>
              <a:spcAft>
                <a:spcPts val="0"/>
              </a:spcAft>
              <a:buSzPts val="1800"/>
              <a:buChar char="●"/>
            </a:pPr>
            <a:r>
              <a:rPr lang="en" sz="1800"/>
              <a:t>Max Relevance; Min Redundancy (MRMR)</a:t>
            </a:r>
            <a:endParaRPr sz="1800"/>
          </a:p>
          <a:p>
            <a:pPr indent="-342900" lvl="0" marL="457200" rtl="0" algn="l">
              <a:spcBef>
                <a:spcPts val="0"/>
              </a:spcBef>
              <a:spcAft>
                <a:spcPts val="0"/>
              </a:spcAft>
              <a:buSzPts val="1800"/>
              <a:buChar char="●"/>
            </a:pPr>
            <a:r>
              <a:rPr lang="en" sz="1800"/>
              <a:t>Random Forest</a:t>
            </a:r>
            <a:endParaRPr sz="1800"/>
          </a:p>
        </p:txBody>
      </p:sp>
      <p:sp>
        <p:nvSpPr>
          <p:cNvPr id="1183" name="Google Shape;1183;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4" name="Google Shape;1184;p152"/>
          <p:cNvPicPr preferRelativeResize="0"/>
          <p:nvPr/>
        </p:nvPicPr>
        <p:blipFill>
          <a:blip r:embed="rId3">
            <a:alphaModFix/>
          </a:blip>
          <a:stretch>
            <a:fillRect/>
          </a:stretch>
        </p:blipFill>
        <p:spPr>
          <a:xfrm>
            <a:off x="1603325" y="338068"/>
            <a:ext cx="870530" cy="870525"/>
          </a:xfrm>
          <a:prstGeom prst="rect">
            <a:avLst/>
          </a:prstGeom>
          <a:noFill/>
          <a:ln>
            <a:noFill/>
          </a:ln>
        </p:spPr>
      </p:pic>
      <p:pic>
        <p:nvPicPr>
          <p:cNvPr id="1185" name="Google Shape;1185;p152"/>
          <p:cNvPicPr preferRelativeResize="0"/>
          <p:nvPr/>
        </p:nvPicPr>
        <p:blipFill>
          <a:blip r:embed="rId4">
            <a:alphaModFix/>
          </a:blip>
          <a:stretch>
            <a:fillRect/>
          </a:stretch>
        </p:blipFill>
        <p:spPr>
          <a:xfrm>
            <a:off x="2876262" y="366046"/>
            <a:ext cx="870529" cy="870525"/>
          </a:xfrm>
          <a:prstGeom prst="rect">
            <a:avLst/>
          </a:prstGeom>
          <a:noFill/>
          <a:ln>
            <a:noFill/>
          </a:ln>
        </p:spPr>
      </p:pic>
      <p:pic>
        <p:nvPicPr>
          <p:cNvPr id="1186" name="Google Shape;1186;p152"/>
          <p:cNvPicPr preferRelativeResize="0"/>
          <p:nvPr/>
        </p:nvPicPr>
        <p:blipFill>
          <a:blip r:embed="rId5">
            <a:alphaModFix/>
          </a:blip>
          <a:stretch>
            <a:fillRect/>
          </a:stretch>
        </p:blipFill>
        <p:spPr>
          <a:xfrm>
            <a:off x="4149224" y="338056"/>
            <a:ext cx="870529" cy="870523"/>
          </a:xfrm>
          <a:prstGeom prst="rect">
            <a:avLst/>
          </a:prstGeom>
          <a:noFill/>
          <a:ln>
            <a:noFill/>
          </a:ln>
        </p:spPr>
      </p:pic>
      <p:pic>
        <p:nvPicPr>
          <p:cNvPr id="1187" name="Google Shape;1187;p152"/>
          <p:cNvPicPr preferRelativeResize="0"/>
          <p:nvPr/>
        </p:nvPicPr>
        <p:blipFill>
          <a:blip r:embed="rId6">
            <a:alphaModFix/>
          </a:blip>
          <a:stretch>
            <a:fillRect/>
          </a:stretch>
        </p:blipFill>
        <p:spPr>
          <a:xfrm>
            <a:off x="5403680" y="338068"/>
            <a:ext cx="870529" cy="870523"/>
          </a:xfrm>
          <a:prstGeom prst="rect">
            <a:avLst/>
          </a:prstGeom>
          <a:noFill/>
          <a:ln>
            <a:noFill/>
          </a:ln>
        </p:spPr>
      </p:pic>
      <p:pic>
        <p:nvPicPr>
          <p:cNvPr id="1188" name="Google Shape;1188;p152"/>
          <p:cNvPicPr preferRelativeResize="0"/>
          <p:nvPr/>
        </p:nvPicPr>
        <p:blipFill>
          <a:blip r:embed="rId7">
            <a:alphaModFix/>
          </a:blip>
          <a:stretch>
            <a:fillRect/>
          </a:stretch>
        </p:blipFill>
        <p:spPr>
          <a:xfrm>
            <a:off x="6658136" y="338068"/>
            <a:ext cx="870530" cy="870525"/>
          </a:xfrm>
          <a:prstGeom prst="rect">
            <a:avLst/>
          </a:prstGeom>
          <a:noFill/>
          <a:ln>
            <a:noFill/>
          </a:ln>
        </p:spPr>
      </p:pic>
      <p:pic>
        <p:nvPicPr>
          <p:cNvPr id="1189" name="Google Shape;1189;p152"/>
          <p:cNvPicPr preferRelativeResize="0"/>
          <p:nvPr/>
        </p:nvPicPr>
        <p:blipFill>
          <a:blip r:embed="rId8">
            <a:alphaModFix/>
          </a:blip>
          <a:stretch>
            <a:fillRect/>
          </a:stretch>
        </p:blipFill>
        <p:spPr>
          <a:xfrm>
            <a:off x="1609344" y="-374904"/>
            <a:ext cx="5925312" cy="39502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3" name="Shape 1193"/>
        <p:cNvGrpSpPr/>
        <p:nvPr/>
      </p:nvGrpSpPr>
      <p:grpSpPr>
        <a:xfrm>
          <a:off x="0" y="0"/>
          <a:ext cx="0" cy="0"/>
          <a:chOff x="0" y="0"/>
          <a:chExt cx="0" cy="0"/>
        </a:xfrm>
      </p:grpSpPr>
      <p:sp>
        <p:nvSpPr>
          <p:cNvPr id="1194" name="Google Shape;1194;p153"/>
          <p:cNvSpPr txBox="1"/>
          <p:nvPr>
            <p:ph idx="1" type="body"/>
          </p:nvPr>
        </p:nvSpPr>
        <p:spPr>
          <a:xfrm>
            <a:off x="1554480" y="1984248"/>
            <a:ext cx="6999300" cy="27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Supervised Methods, e.g.</a:t>
            </a:r>
            <a:endParaRPr sz="1800"/>
          </a:p>
          <a:p>
            <a:pPr indent="-342900" lvl="0" marL="457200" rtl="0" algn="l">
              <a:spcBef>
                <a:spcPts val="0"/>
              </a:spcBef>
              <a:spcAft>
                <a:spcPts val="0"/>
              </a:spcAft>
              <a:buSzPts val="1800"/>
              <a:buChar char="●"/>
            </a:pPr>
            <a:r>
              <a:rPr lang="en" sz="1800"/>
              <a:t>Ran</a:t>
            </a:r>
            <a:r>
              <a:rPr lang="en" sz="1800"/>
              <a:t>dom Forest </a:t>
            </a:r>
            <a:endParaRPr sz="1800"/>
          </a:p>
          <a:p>
            <a:pPr indent="-342900" lvl="0" marL="457200" rtl="0" algn="l">
              <a:spcBef>
                <a:spcPts val="0"/>
              </a:spcBef>
              <a:spcAft>
                <a:spcPts val="0"/>
              </a:spcAft>
              <a:buSzPts val="1800"/>
              <a:buChar char="●"/>
            </a:pPr>
            <a:r>
              <a:rPr lang="en" sz="1800"/>
              <a:t>S</a:t>
            </a:r>
            <a:r>
              <a:rPr lang="en" sz="1800"/>
              <a:t>uppo</a:t>
            </a:r>
            <a:r>
              <a:rPr lang="en" sz="1800"/>
              <a:t>rt Vector Machines</a:t>
            </a:r>
            <a:endParaRPr sz="1800"/>
          </a:p>
          <a:p>
            <a:pPr indent="-342900" lvl="0" marL="457200" rtl="0" algn="l">
              <a:spcBef>
                <a:spcPts val="0"/>
              </a:spcBef>
              <a:spcAft>
                <a:spcPts val="0"/>
              </a:spcAft>
              <a:buSzPts val="1800"/>
              <a:buChar char="●"/>
            </a:pPr>
            <a:r>
              <a:rPr lang="en" sz="1800"/>
              <a:t>Neural Netw</a:t>
            </a:r>
            <a:r>
              <a:rPr lang="en" sz="1800"/>
              <a:t>orks</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Hyperparameter Tuning, e.g.</a:t>
            </a:r>
            <a:endParaRPr sz="1800"/>
          </a:p>
          <a:p>
            <a:pPr indent="-342900" lvl="0" marL="457200" rtl="0" algn="l">
              <a:spcBef>
                <a:spcPts val="0"/>
              </a:spcBef>
              <a:spcAft>
                <a:spcPts val="0"/>
              </a:spcAft>
              <a:buSzPts val="1800"/>
              <a:buChar char="●"/>
            </a:pPr>
            <a:r>
              <a:rPr lang="en" sz="1800"/>
              <a:t>Grid Search</a:t>
            </a:r>
            <a:endParaRPr sz="1800"/>
          </a:p>
          <a:p>
            <a:pPr indent="-342900" lvl="0" marL="457200" rtl="0" algn="l">
              <a:spcBef>
                <a:spcPts val="0"/>
              </a:spcBef>
              <a:spcAft>
                <a:spcPts val="0"/>
              </a:spcAft>
              <a:buSzPts val="1800"/>
              <a:buChar char="●"/>
            </a:pPr>
            <a:r>
              <a:rPr lang="en" sz="1800"/>
              <a:t>Random Sampling</a:t>
            </a:r>
            <a:endParaRPr sz="1800"/>
          </a:p>
          <a:p>
            <a:pPr indent="0" lvl="0" marL="0" rtl="0" algn="l">
              <a:spcBef>
                <a:spcPts val="0"/>
              </a:spcBef>
              <a:spcAft>
                <a:spcPts val="0"/>
              </a:spcAft>
              <a:buNone/>
            </a:pPr>
            <a:r>
              <a:t/>
            </a:r>
            <a:endParaRPr sz="1800"/>
          </a:p>
        </p:txBody>
      </p:sp>
      <p:sp>
        <p:nvSpPr>
          <p:cNvPr id="1195" name="Google Shape;1195;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6" name="Google Shape;1196;p153"/>
          <p:cNvPicPr preferRelativeResize="0"/>
          <p:nvPr/>
        </p:nvPicPr>
        <p:blipFill>
          <a:blip r:embed="rId3">
            <a:alphaModFix/>
          </a:blip>
          <a:stretch>
            <a:fillRect/>
          </a:stretch>
        </p:blipFill>
        <p:spPr>
          <a:xfrm>
            <a:off x="1603325" y="338068"/>
            <a:ext cx="870530" cy="870525"/>
          </a:xfrm>
          <a:prstGeom prst="rect">
            <a:avLst/>
          </a:prstGeom>
          <a:noFill/>
          <a:ln>
            <a:noFill/>
          </a:ln>
        </p:spPr>
      </p:pic>
      <p:pic>
        <p:nvPicPr>
          <p:cNvPr id="1197" name="Google Shape;1197;p153"/>
          <p:cNvPicPr preferRelativeResize="0"/>
          <p:nvPr/>
        </p:nvPicPr>
        <p:blipFill>
          <a:blip r:embed="rId4">
            <a:alphaModFix/>
          </a:blip>
          <a:stretch>
            <a:fillRect/>
          </a:stretch>
        </p:blipFill>
        <p:spPr>
          <a:xfrm>
            <a:off x="2876262" y="366046"/>
            <a:ext cx="870529" cy="870525"/>
          </a:xfrm>
          <a:prstGeom prst="rect">
            <a:avLst/>
          </a:prstGeom>
          <a:noFill/>
          <a:ln>
            <a:noFill/>
          </a:ln>
        </p:spPr>
      </p:pic>
      <p:pic>
        <p:nvPicPr>
          <p:cNvPr id="1198" name="Google Shape;1198;p153"/>
          <p:cNvPicPr preferRelativeResize="0"/>
          <p:nvPr/>
        </p:nvPicPr>
        <p:blipFill>
          <a:blip r:embed="rId5">
            <a:alphaModFix/>
          </a:blip>
          <a:stretch>
            <a:fillRect/>
          </a:stretch>
        </p:blipFill>
        <p:spPr>
          <a:xfrm>
            <a:off x="4149224" y="338056"/>
            <a:ext cx="870529" cy="870523"/>
          </a:xfrm>
          <a:prstGeom prst="rect">
            <a:avLst/>
          </a:prstGeom>
          <a:noFill/>
          <a:ln>
            <a:noFill/>
          </a:ln>
        </p:spPr>
      </p:pic>
      <p:pic>
        <p:nvPicPr>
          <p:cNvPr id="1199" name="Google Shape;1199;p153"/>
          <p:cNvPicPr preferRelativeResize="0"/>
          <p:nvPr/>
        </p:nvPicPr>
        <p:blipFill>
          <a:blip r:embed="rId6">
            <a:alphaModFix/>
          </a:blip>
          <a:stretch>
            <a:fillRect/>
          </a:stretch>
        </p:blipFill>
        <p:spPr>
          <a:xfrm>
            <a:off x="5403680" y="338068"/>
            <a:ext cx="870529" cy="870523"/>
          </a:xfrm>
          <a:prstGeom prst="rect">
            <a:avLst/>
          </a:prstGeom>
          <a:noFill/>
          <a:ln>
            <a:noFill/>
          </a:ln>
        </p:spPr>
      </p:pic>
      <p:pic>
        <p:nvPicPr>
          <p:cNvPr id="1200" name="Google Shape;1200;p153"/>
          <p:cNvPicPr preferRelativeResize="0"/>
          <p:nvPr/>
        </p:nvPicPr>
        <p:blipFill>
          <a:blip r:embed="rId7">
            <a:alphaModFix/>
          </a:blip>
          <a:stretch>
            <a:fillRect/>
          </a:stretch>
        </p:blipFill>
        <p:spPr>
          <a:xfrm>
            <a:off x="6658136" y="338068"/>
            <a:ext cx="870530" cy="870525"/>
          </a:xfrm>
          <a:prstGeom prst="rect">
            <a:avLst/>
          </a:prstGeom>
          <a:noFill/>
          <a:ln>
            <a:noFill/>
          </a:ln>
        </p:spPr>
      </p:pic>
      <p:pic>
        <p:nvPicPr>
          <p:cNvPr id="1201" name="Google Shape;1201;p153"/>
          <p:cNvPicPr preferRelativeResize="0"/>
          <p:nvPr/>
        </p:nvPicPr>
        <p:blipFill>
          <a:blip r:embed="rId8">
            <a:alphaModFix/>
          </a:blip>
          <a:stretch>
            <a:fillRect/>
          </a:stretch>
        </p:blipFill>
        <p:spPr>
          <a:xfrm>
            <a:off x="1609344" y="-374904"/>
            <a:ext cx="5925312" cy="395329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5" name="Shape 1205"/>
        <p:cNvGrpSpPr/>
        <p:nvPr/>
      </p:nvGrpSpPr>
      <p:grpSpPr>
        <a:xfrm>
          <a:off x="0" y="0"/>
          <a:ext cx="0" cy="0"/>
          <a:chOff x="0" y="0"/>
          <a:chExt cx="0" cy="0"/>
        </a:xfrm>
      </p:grpSpPr>
      <p:sp>
        <p:nvSpPr>
          <p:cNvPr id="1206" name="Google Shape;1206;p154"/>
          <p:cNvSpPr txBox="1"/>
          <p:nvPr>
            <p:ph idx="1" type="body"/>
          </p:nvPr>
        </p:nvSpPr>
        <p:spPr>
          <a:xfrm>
            <a:off x="1554480" y="1984248"/>
            <a:ext cx="6999300" cy="276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Bootstrapping for Generalization</a:t>
            </a:r>
            <a:endParaRPr sz="1800"/>
          </a:p>
          <a:p>
            <a:pPr indent="-342900" lvl="1" marL="914400" rtl="0" algn="l">
              <a:spcBef>
                <a:spcPts val="0"/>
              </a:spcBef>
              <a:spcAft>
                <a:spcPts val="0"/>
              </a:spcAft>
              <a:buSzPts val="1800"/>
              <a:buAutoNum type="alphaLcPeriod"/>
            </a:pPr>
            <a:r>
              <a:rPr lang="en" sz="1800"/>
              <a:t>Sample into separate sets: training, validation, and test</a:t>
            </a:r>
            <a:endParaRPr sz="1800"/>
          </a:p>
          <a:p>
            <a:pPr indent="-342900" lvl="1" marL="914400" rtl="0" algn="l">
              <a:spcBef>
                <a:spcPts val="0"/>
              </a:spcBef>
              <a:spcAft>
                <a:spcPts val="0"/>
              </a:spcAft>
              <a:buSzPts val="1800"/>
              <a:buAutoNum type="alphaLcPeriod"/>
            </a:pPr>
            <a:r>
              <a:rPr lang="en" sz="1800"/>
              <a:t>Repeatin</a:t>
            </a:r>
            <a:r>
              <a:rPr lang="en" sz="1800"/>
              <a:t>g it multiple times</a:t>
            </a:r>
            <a:endParaRPr sz="1800"/>
          </a:p>
          <a:p>
            <a:pPr indent="-342900" lvl="0" marL="457200" rtl="0" algn="l">
              <a:spcBef>
                <a:spcPts val="0"/>
              </a:spcBef>
              <a:spcAft>
                <a:spcPts val="0"/>
              </a:spcAft>
              <a:buSzPts val="1800"/>
              <a:buAutoNum type="arabicPeriod"/>
            </a:pPr>
            <a:r>
              <a:rPr lang="en" sz="1800"/>
              <a:t>Performance Metrics </a:t>
            </a:r>
            <a:endParaRPr sz="1800"/>
          </a:p>
          <a:p>
            <a:pPr indent="-342900" lvl="1" marL="914400" rtl="0" algn="l">
              <a:spcBef>
                <a:spcPts val="0"/>
              </a:spcBef>
              <a:spcAft>
                <a:spcPts val="0"/>
              </a:spcAft>
              <a:buSzPts val="1800"/>
              <a:buAutoNum type="alphaLcPeriod"/>
            </a:pPr>
            <a:r>
              <a:rPr lang="en" sz="1800"/>
              <a:t>Accuracy </a:t>
            </a:r>
            <a:endParaRPr sz="1800"/>
          </a:p>
          <a:p>
            <a:pPr indent="-342900" lvl="1" marL="914400" rtl="0" algn="l">
              <a:spcBef>
                <a:spcPts val="0"/>
              </a:spcBef>
              <a:spcAft>
                <a:spcPts val="0"/>
              </a:spcAft>
              <a:buSzPts val="1800"/>
              <a:buAutoNum type="alphaLcPeriod"/>
            </a:pPr>
            <a:r>
              <a:rPr lang="en" sz="1800"/>
              <a:t>Confusion matrix</a:t>
            </a:r>
            <a:endParaRPr sz="1800"/>
          </a:p>
          <a:p>
            <a:pPr indent="-342900" lvl="1" marL="914400" rtl="0" algn="l">
              <a:spcBef>
                <a:spcPts val="0"/>
              </a:spcBef>
              <a:spcAft>
                <a:spcPts val="0"/>
              </a:spcAft>
              <a:buSzPts val="1800"/>
              <a:buAutoNum type="alphaLcPeriod"/>
            </a:pPr>
            <a:r>
              <a:rPr lang="en" sz="1800"/>
              <a:t>Receiver Operating Characteristic (ROC) curve</a:t>
            </a:r>
            <a:endParaRPr sz="1800"/>
          </a:p>
          <a:p>
            <a:pPr indent="0" lvl="0" marL="0" rtl="0" algn="l">
              <a:spcBef>
                <a:spcPts val="0"/>
              </a:spcBef>
              <a:spcAft>
                <a:spcPts val="0"/>
              </a:spcAft>
              <a:buNone/>
            </a:pPr>
            <a:r>
              <a:t/>
            </a:r>
            <a:endParaRPr sz="1800"/>
          </a:p>
        </p:txBody>
      </p:sp>
      <p:sp>
        <p:nvSpPr>
          <p:cNvPr id="1207" name="Google Shape;1207;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8" name="Google Shape;1208;p154"/>
          <p:cNvPicPr preferRelativeResize="0"/>
          <p:nvPr/>
        </p:nvPicPr>
        <p:blipFill>
          <a:blip r:embed="rId3">
            <a:alphaModFix/>
          </a:blip>
          <a:stretch>
            <a:fillRect/>
          </a:stretch>
        </p:blipFill>
        <p:spPr>
          <a:xfrm>
            <a:off x="1603325" y="338068"/>
            <a:ext cx="870530" cy="870525"/>
          </a:xfrm>
          <a:prstGeom prst="rect">
            <a:avLst/>
          </a:prstGeom>
          <a:noFill/>
          <a:ln>
            <a:noFill/>
          </a:ln>
        </p:spPr>
      </p:pic>
      <p:pic>
        <p:nvPicPr>
          <p:cNvPr id="1209" name="Google Shape;1209;p154"/>
          <p:cNvPicPr preferRelativeResize="0"/>
          <p:nvPr/>
        </p:nvPicPr>
        <p:blipFill>
          <a:blip r:embed="rId4">
            <a:alphaModFix/>
          </a:blip>
          <a:stretch>
            <a:fillRect/>
          </a:stretch>
        </p:blipFill>
        <p:spPr>
          <a:xfrm>
            <a:off x="2876262" y="366046"/>
            <a:ext cx="870529" cy="870525"/>
          </a:xfrm>
          <a:prstGeom prst="rect">
            <a:avLst/>
          </a:prstGeom>
          <a:noFill/>
          <a:ln>
            <a:noFill/>
          </a:ln>
        </p:spPr>
      </p:pic>
      <p:pic>
        <p:nvPicPr>
          <p:cNvPr id="1210" name="Google Shape;1210;p154"/>
          <p:cNvPicPr preferRelativeResize="0"/>
          <p:nvPr/>
        </p:nvPicPr>
        <p:blipFill>
          <a:blip r:embed="rId5">
            <a:alphaModFix/>
          </a:blip>
          <a:stretch>
            <a:fillRect/>
          </a:stretch>
        </p:blipFill>
        <p:spPr>
          <a:xfrm>
            <a:off x="4149224" y="338056"/>
            <a:ext cx="870529" cy="870523"/>
          </a:xfrm>
          <a:prstGeom prst="rect">
            <a:avLst/>
          </a:prstGeom>
          <a:noFill/>
          <a:ln>
            <a:noFill/>
          </a:ln>
        </p:spPr>
      </p:pic>
      <p:pic>
        <p:nvPicPr>
          <p:cNvPr id="1211" name="Google Shape;1211;p154"/>
          <p:cNvPicPr preferRelativeResize="0"/>
          <p:nvPr/>
        </p:nvPicPr>
        <p:blipFill>
          <a:blip r:embed="rId6">
            <a:alphaModFix/>
          </a:blip>
          <a:stretch>
            <a:fillRect/>
          </a:stretch>
        </p:blipFill>
        <p:spPr>
          <a:xfrm>
            <a:off x="5403680" y="338068"/>
            <a:ext cx="870529" cy="870523"/>
          </a:xfrm>
          <a:prstGeom prst="rect">
            <a:avLst/>
          </a:prstGeom>
          <a:noFill/>
          <a:ln>
            <a:noFill/>
          </a:ln>
        </p:spPr>
      </p:pic>
      <p:pic>
        <p:nvPicPr>
          <p:cNvPr id="1212" name="Google Shape;1212;p154"/>
          <p:cNvPicPr preferRelativeResize="0"/>
          <p:nvPr/>
        </p:nvPicPr>
        <p:blipFill>
          <a:blip r:embed="rId7">
            <a:alphaModFix/>
          </a:blip>
          <a:stretch>
            <a:fillRect/>
          </a:stretch>
        </p:blipFill>
        <p:spPr>
          <a:xfrm>
            <a:off x="6658136" y="338068"/>
            <a:ext cx="870530" cy="870525"/>
          </a:xfrm>
          <a:prstGeom prst="rect">
            <a:avLst/>
          </a:prstGeom>
          <a:noFill/>
          <a:ln>
            <a:noFill/>
          </a:ln>
        </p:spPr>
      </p:pic>
      <p:pic>
        <p:nvPicPr>
          <p:cNvPr id="1213" name="Google Shape;1213;p154"/>
          <p:cNvPicPr preferRelativeResize="0"/>
          <p:nvPr/>
        </p:nvPicPr>
        <p:blipFill>
          <a:blip r:embed="rId8">
            <a:alphaModFix/>
          </a:blip>
          <a:stretch>
            <a:fillRect/>
          </a:stretch>
        </p:blipFill>
        <p:spPr>
          <a:xfrm>
            <a:off x="1609344" y="-374904"/>
            <a:ext cx="5925312" cy="395020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7" name="Shape 1217"/>
        <p:cNvGrpSpPr/>
        <p:nvPr/>
      </p:nvGrpSpPr>
      <p:grpSpPr>
        <a:xfrm>
          <a:off x="0" y="0"/>
          <a:ext cx="0" cy="0"/>
          <a:chOff x="0" y="0"/>
          <a:chExt cx="0" cy="0"/>
        </a:xfrm>
      </p:grpSpPr>
      <p:sp>
        <p:nvSpPr>
          <p:cNvPr id="1218" name="Google Shape;1218;p15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Look at the Data</a:t>
            </a:r>
            <a:endParaRPr/>
          </a:p>
        </p:txBody>
      </p:sp>
      <p:sp>
        <p:nvSpPr>
          <p:cNvPr id="1219" name="Google Shape;1219;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0" name="Google Shape;1220;p155"/>
          <p:cNvPicPr preferRelativeResize="0"/>
          <p:nvPr/>
        </p:nvPicPr>
        <p:blipFill>
          <a:blip r:embed="rId3">
            <a:alphaModFix/>
          </a:blip>
          <a:stretch>
            <a:fillRect/>
          </a:stretch>
        </p:blipFill>
        <p:spPr>
          <a:xfrm>
            <a:off x="2701013" y="1408855"/>
            <a:ext cx="3672179" cy="2977419"/>
          </a:xfrm>
          <a:prstGeom prst="rect">
            <a:avLst/>
          </a:prstGeom>
          <a:noFill/>
          <a:ln>
            <a:noFill/>
          </a:ln>
        </p:spPr>
      </p:pic>
      <p:sp>
        <p:nvSpPr>
          <p:cNvPr id="1221" name="Google Shape;1221;p155"/>
          <p:cNvSpPr txBox="1"/>
          <p:nvPr/>
        </p:nvSpPr>
        <p:spPr>
          <a:xfrm>
            <a:off x="3387795" y="1325525"/>
            <a:ext cx="3055200" cy="3810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      Label Distribution</a:t>
            </a:r>
            <a:endParaRPr b="1">
              <a:latin typeface="Asap"/>
              <a:ea typeface="Asap"/>
              <a:cs typeface="Asap"/>
              <a:sym typeface="Asap"/>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5" name="Shape 1225"/>
        <p:cNvGrpSpPr/>
        <p:nvPr/>
      </p:nvGrpSpPr>
      <p:grpSpPr>
        <a:xfrm>
          <a:off x="0" y="0"/>
          <a:ext cx="0" cy="0"/>
          <a:chOff x="0" y="0"/>
          <a:chExt cx="0" cy="0"/>
        </a:xfrm>
      </p:grpSpPr>
      <p:sp>
        <p:nvSpPr>
          <p:cNvPr id="1226" name="Google Shape;1226;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156"/>
          <p:cNvSpPr txBox="1"/>
          <p:nvPr/>
        </p:nvSpPr>
        <p:spPr>
          <a:xfrm>
            <a:off x="3014699" y="4683050"/>
            <a:ext cx="31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ap"/>
                <a:ea typeface="Asap"/>
                <a:cs typeface="Asap"/>
                <a:sym typeface="Asap"/>
              </a:rPr>
              <a:t>Top varied gene after normalization</a:t>
            </a:r>
            <a:endParaRPr>
              <a:latin typeface="Asap"/>
              <a:ea typeface="Asap"/>
              <a:cs typeface="Asap"/>
              <a:sym typeface="Asap"/>
            </a:endParaRPr>
          </a:p>
        </p:txBody>
      </p:sp>
      <p:sp>
        <p:nvSpPr>
          <p:cNvPr id="1228" name="Google Shape;1228;p15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Module 2 - Data Exploration: normalization</a:t>
            </a:r>
            <a:endParaRPr sz="2300"/>
          </a:p>
        </p:txBody>
      </p:sp>
      <p:pic>
        <p:nvPicPr>
          <p:cNvPr id="1229" name="Google Shape;1229;p156"/>
          <p:cNvPicPr preferRelativeResize="0"/>
          <p:nvPr/>
        </p:nvPicPr>
        <p:blipFill>
          <a:blip r:embed="rId3">
            <a:alphaModFix/>
          </a:blip>
          <a:stretch>
            <a:fillRect/>
          </a:stretch>
        </p:blipFill>
        <p:spPr>
          <a:xfrm>
            <a:off x="1997984" y="1112200"/>
            <a:ext cx="5148032" cy="3570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3" name="Shape 1233"/>
        <p:cNvGrpSpPr/>
        <p:nvPr/>
      </p:nvGrpSpPr>
      <p:grpSpPr>
        <a:xfrm>
          <a:off x="0" y="0"/>
          <a:ext cx="0" cy="0"/>
          <a:chOff x="0" y="0"/>
          <a:chExt cx="0" cy="0"/>
        </a:xfrm>
      </p:grpSpPr>
      <p:sp>
        <p:nvSpPr>
          <p:cNvPr id="1234" name="Google Shape;1234;p15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Age-related Macular Degeneration: </a:t>
            </a:r>
            <a:r>
              <a:rPr lang="en"/>
              <a:t>Motivation</a:t>
            </a:r>
            <a:endParaRPr/>
          </a:p>
        </p:txBody>
      </p:sp>
      <p:sp>
        <p:nvSpPr>
          <p:cNvPr id="1235" name="Google Shape;1235;p157"/>
          <p:cNvSpPr txBox="1"/>
          <p:nvPr/>
        </p:nvSpPr>
        <p:spPr>
          <a:xfrm>
            <a:off x="5360025" y="1514725"/>
            <a:ext cx="3413700" cy="19086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rPr b="1" lang="en">
                <a:latin typeface="Raleway"/>
                <a:ea typeface="Raleway"/>
                <a:cs typeface="Raleway"/>
                <a:sym typeface="Raleway"/>
              </a:rPr>
              <a:t>Project Objectives</a:t>
            </a:r>
            <a:endParaRPr>
              <a:latin typeface="Raleway Medium"/>
              <a:ea typeface="Raleway Medium"/>
              <a:cs typeface="Raleway Medium"/>
              <a:sym typeface="Raleway Medium"/>
            </a:endParaRPr>
          </a:p>
          <a:p>
            <a:pPr indent="-317500" lvl="0" marL="457200" rtl="0" algn="l">
              <a:lnSpc>
                <a:spcPct val="100000"/>
              </a:lnSpc>
              <a:spcBef>
                <a:spcPts val="0"/>
              </a:spcBef>
              <a:spcAft>
                <a:spcPts val="0"/>
              </a:spcAft>
              <a:buSzPts val="1400"/>
              <a:buFont typeface="Raleway Medium"/>
              <a:buChar char="●"/>
            </a:pPr>
            <a:r>
              <a:rPr lang="en">
                <a:latin typeface="Raleway Medium"/>
                <a:ea typeface="Raleway Medium"/>
                <a:cs typeface="Raleway Medium"/>
                <a:sym typeface="Raleway Medium"/>
              </a:rPr>
              <a:t>Identify information related to AMD</a:t>
            </a:r>
            <a:endParaRPr>
              <a:latin typeface="Raleway Medium"/>
              <a:ea typeface="Raleway Medium"/>
              <a:cs typeface="Raleway Medium"/>
              <a:sym typeface="Raleway Medium"/>
            </a:endParaRPr>
          </a:p>
          <a:p>
            <a:pPr indent="0" lvl="0" marL="914400" rtl="0" algn="l">
              <a:lnSpc>
                <a:spcPct val="100000"/>
              </a:lnSpc>
              <a:spcBef>
                <a:spcPts val="0"/>
              </a:spcBef>
              <a:spcAft>
                <a:spcPts val="0"/>
              </a:spcAft>
              <a:buNone/>
            </a:pPr>
            <a:r>
              <a:t/>
            </a:r>
            <a:endParaRPr>
              <a:latin typeface="Raleway Medium"/>
              <a:ea typeface="Raleway Medium"/>
              <a:cs typeface="Raleway Medium"/>
              <a:sym typeface="Raleway Medium"/>
            </a:endParaRPr>
          </a:p>
          <a:p>
            <a:pPr indent="-317500" lvl="0" marL="457200" rtl="0" algn="l">
              <a:lnSpc>
                <a:spcPct val="100000"/>
              </a:lnSpc>
              <a:spcBef>
                <a:spcPts val="0"/>
              </a:spcBef>
              <a:spcAft>
                <a:spcPts val="0"/>
              </a:spcAft>
              <a:buSzPts val="1400"/>
              <a:buFont typeface="Raleway Medium"/>
              <a:buChar char="●"/>
            </a:pPr>
            <a:r>
              <a:rPr lang="en">
                <a:latin typeface="Raleway Medium"/>
                <a:ea typeface="Raleway Medium"/>
                <a:cs typeface="Raleway Medium"/>
                <a:sym typeface="Raleway Medium"/>
              </a:rPr>
              <a:t>Apply interpretable ML models</a:t>
            </a:r>
            <a:endParaRPr>
              <a:latin typeface="Raleway Medium"/>
              <a:ea typeface="Raleway Medium"/>
              <a:cs typeface="Raleway Medium"/>
              <a:sym typeface="Raleway Medium"/>
            </a:endParaRPr>
          </a:p>
          <a:p>
            <a:pPr indent="0" lvl="0" marL="0" rtl="0" algn="l">
              <a:lnSpc>
                <a:spcPct val="100000"/>
              </a:lnSpc>
              <a:spcBef>
                <a:spcPts val="0"/>
              </a:spcBef>
              <a:spcAft>
                <a:spcPts val="0"/>
              </a:spcAft>
              <a:buNone/>
            </a:pPr>
            <a:r>
              <a:t/>
            </a:r>
            <a:endParaRPr>
              <a:latin typeface="Raleway Medium"/>
              <a:ea typeface="Raleway Medium"/>
              <a:cs typeface="Raleway Medium"/>
              <a:sym typeface="Raleway Medium"/>
            </a:endParaRPr>
          </a:p>
          <a:p>
            <a:pPr indent="-317500" lvl="0" marL="457200" rtl="0" algn="l">
              <a:lnSpc>
                <a:spcPct val="100000"/>
              </a:lnSpc>
              <a:spcBef>
                <a:spcPts val="0"/>
              </a:spcBef>
              <a:spcAft>
                <a:spcPts val="0"/>
              </a:spcAft>
              <a:buSzPts val="1400"/>
              <a:buFont typeface="Raleway Medium"/>
              <a:buChar char="●"/>
            </a:pPr>
            <a:r>
              <a:rPr lang="en">
                <a:latin typeface="Raleway Medium"/>
                <a:ea typeface="Raleway Medium"/>
                <a:cs typeface="Raleway Medium"/>
                <a:sym typeface="Raleway Medium"/>
              </a:rPr>
              <a:t>Potential to be useful for early diagnosis and therapy</a:t>
            </a:r>
            <a:endParaRPr>
              <a:latin typeface="Raleway Medium"/>
              <a:ea typeface="Raleway Medium"/>
              <a:cs typeface="Raleway Medium"/>
              <a:sym typeface="Raleway Medium"/>
            </a:endParaRPr>
          </a:p>
        </p:txBody>
      </p:sp>
      <p:sp>
        <p:nvSpPr>
          <p:cNvPr id="1236" name="Google Shape;1236;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7" name="Google Shape;1237;p157"/>
          <p:cNvPicPr preferRelativeResize="0"/>
          <p:nvPr/>
        </p:nvPicPr>
        <p:blipFill>
          <a:blip r:embed="rId3">
            <a:alphaModFix/>
          </a:blip>
          <a:stretch>
            <a:fillRect/>
          </a:stretch>
        </p:blipFill>
        <p:spPr>
          <a:xfrm>
            <a:off x="720000" y="1590075"/>
            <a:ext cx="4333392" cy="29848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3" name="Google Shape;1243;p15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2 - Data Exploration: Outliers</a:t>
            </a:r>
            <a:endParaRPr/>
          </a:p>
        </p:txBody>
      </p:sp>
      <p:pic>
        <p:nvPicPr>
          <p:cNvPr id="1244" name="Google Shape;1244;p158"/>
          <p:cNvPicPr preferRelativeResize="0"/>
          <p:nvPr/>
        </p:nvPicPr>
        <p:blipFill>
          <a:blip r:embed="rId3">
            <a:alphaModFix/>
          </a:blip>
          <a:stretch>
            <a:fillRect/>
          </a:stretch>
        </p:blipFill>
        <p:spPr>
          <a:xfrm>
            <a:off x="2028175" y="1112200"/>
            <a:ext cx="5087650" cy="3975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1. Initial filtering</a:t>
            </a:r>
            <a:endParaRPr>
              <a:latin typeface="Lato"/>
              <a:ea typeface="Lato"/>
              <a:cs typeface="Lato"/>
              <a:sym typeface="Lato"/>
            </a:endParaRPr>
          </a:p>
        </p:txBody>
      </p:sp>
      <p:sp>
        <p:nvSpPr>
          <p:cNvPr id="651" name="Google Shape;651;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107"/>
          <p:cNvPicPr preferRelativeResize="0"/>
          <p:nvPr/>
        </p:nvPicPr>
        <p:blipFill>
          <a:blip r:embed="rId3">
            <a:alphaModFix/>
          </a:blip>
          <a:stretch>
            <a:fillRect/>
          </a:stretch>
        </p:blipFill>
        <p:spPr>
          <a:xfrm>
            <a:off x="719989" y="1503975"/>
            <a:ext cx="1302216" cy="1124208"/>
          </a:xfrm>
          <a:prstGeom prst="rect">
            <a:avLst/>
          </a:prstGeom>
          <a:noFill/>
          <a:ln>
            <a:noFill/>
          </a:ln>
        </p:spPr>
      </p:pic>
      <p:sp>
        <p:nvSpPr>
          <p:cNvPr id="653" name="Google Shape;653;p107"/>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654" name="Google Shape;654;p107"/>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655" name="Google Shape;655;p107"/>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2. Ranking genes</a:t>
            </a:r>
            <a:endParaRPr>
              <a:latin typeface="Lato"/>
              <a:ea typeface="Lato"/>
              <a:cs typeface="Lato"/>
              <a:sym typeface="Lato"/>
            </a:endParaRPr>
          </a:p>
        </p:txBody>
      </p:sp>
      <p:sp>
        <p:nvSpPr>
          <p:cNvPr id="661" name="Google Shape;661;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2" name="Google Shape;662;p108"/>
          <p:cNvPicPr preferRelativeResize="0"/>
          <p:nvPr/>
        </p:nvPicPr>
        <p:blipFill>
          <a:blip r:embed="rId3">
            <a:alphaModFix/>
          </a:blip>
          <a:stretch>
            <a:fillRect/>
          </a:stretch>
        </p:blipFill>
        <p:spPr>
          <a:xfrm>
            <a:off x="719989" y="1503975"/>
            <a:ext cx="1302216" cy="1124208"/>
          </a:xfrm>
          <a:prstGeom prst="rect">
            <a:avLst/>
          </a:prstGeom>
          <a:noFill/>
          <a:ln>
            <a:noFill/>
          </a:ln>
        </p:spPr>
      </p:pic>
      <p:sp>
        <p:nvSpPr>
          <p:cNvPr id="663" name="Google Shape;663;p108"/>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664" name="Google Shape;664;p108"/>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665" name="Google Shape;665;p108"/>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
        <p:nvSpPr>
          <p:cNvPr id="666" name="Google Shape;666;p108"/>
          <p:cNvSpPr/>
          <p:nvPr/>
        </p:nvSpPr>
        <p:spPr>
          <a:xfrm rot="5400000">
            <a:off x="1265475" y="315420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667" name="Google Shape;667;p108"/>
          <p:cNvPicPr preferRelativeResize="0"/>
          <p:nvPr/>
        </p:nvPicPr>
        <p:blipFill rotWithShape="1">
          <a:blip r:embed="rId4">
            <a:alphaModFix/>
          </a:blip>
          <a:srcRect b="26112" l="0" r="51300" t="0"/>
          <a:stretch/>
        </p:blipFill>
        <p:spPr>
          <a:xfrm>
            <a:off x="2022205" y="3124794"/>
            <a:ext cx="1216186" cy="949510"/>
          </a:xfrm>
          <a:prstGeom prst="rect">
            <a:avLst/>
          </a:prstGeom>
          <a:noFill/>
          <a:ln>
            <a:noFill/>
          </a:ln>
        </p:spPr>
      </p:pic>
      <p:sp>
        <p:nvSpPr>
          <p:cNvPr id="668" name="Google Shape;668;p108"/>
          <p:cNvSpPr txBox="1"/>
          <p:nvPr/>
        </p:nvSpPr>
        <p:spPr>
          <a:xfrm>
            <a:off x="1698100" y="4034050"/>
            <a:ext cx="2272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G</a:t>
            </a:r>
            <a:r>
              <a:rPr lang="en" sz="1200">
                <a:solidFill>
                  <a:srgbClr val="990000"/>
                </a:solidFill>
                <a:latin typeface="Lato"/>
                <a:ea typeface="Lato"/>
                <a:cs typeface="Lato"/>
                <a:sym typeface="Lato"/>
              </a:rPr>
              <a:t>ene ranking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PCA, MRMR, Random Forest</a:t>
            </a:r>
            <a:endParaRPr sz="1200">
              <a:solidFill>
                <a:schemeClr val="dk1"/>
              </a:solidFill>
              <a:latin typeface="Lato"/>
              <a:ea typeface="Lato"/>
              <a:cs typeface="Lato"/>
              <a:sym typeface="Lato"/>
            </a:endParaRPr>
          </a:p>
        </p:txBody>
      </p:sp>
      <p:sp>
        <p:nvSpPr>
          <p:cNvPr id="669" name="Google Shape;669;p108"/>
          <p:cNvSpPr txBox="1"/>
          <p:nvPr/>
        </p:nvSpPr>
        <p:spPr>
          <a:xfrm>
            <a:off x="2901000" y="3322500"/>
            <a:ext cx="18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A1A1A"/>
                </a:solidFill>
                <a:latin typeface="Lato"/>
                <a:ea typeface="Lato"/>
                <a:cs typeface="Lato"/>
                <a:sym typeface="Lato"/>
              </a:rPr>
              <a:t>Ranked list of 652 Genes</a:t>
            </a:r>
            <a:endParaRPr b="1" sz="1200">
              <a:solidFill>
                <a:srgbClr val="1A1A1A"/>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3</a:t>
            </a:r>
            <a:r>
              <a:rPr lang="en">
                <a:latin typeface="Lato"/>
                <a:ea typeface="Lato"/>
                <a:cs typeface="Lato"/>
                <a:sym typeface="Lato"/>
              </a:rPr>
              <a:t>. Top </a:t>
            </a:r>
            <a:r>
              <a:rPr i="1" lang="en">
                <a:latin typeface="Lato"/>
                <a:ea typeface="Lato"/>
                <a:cs typeface="Lato"/>
                <a:sym typeface="Lato"/>
              </a:rPr>
              <a:t>k</a:t>
            </a:r>
            <a:r>
              <a:rPr lang="en">
                <a:latin typeface="Lato"/>
                <a:ea typeface="Lato"/>
                <a:cs typeface="Lato"/>
                <a:sym typeface="Lato"/>
              </a:rPr>
              <a:t> genes</a:t>
            </a:r>
            <a:endParaRPr>
              <a:latin typeface="Lato"/>
              <a:ea typeface="Lato"/>
              <a:cs typeface="Lato"/>
              <a:sym typeface="Lato"/>
            </a:endParaRPr>
          </a:p>
        </p:txBody>
      </p:sp>
      <p:sp>
        <p:nvSpPr>
          <p:cNvPr id="675" name="Google Shape;675;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109"/>
          <p:cNvPicPr preferRelativeResize="0"/>
          <p:nvPr/>
        </p:nvPicPr>
        <p:blipFill>
          <a:blip r:embed="rId3">
            <a:alphaModFix/>
          </a:blip>
          <a:stretch>
            <a:fillRect/>
          </a:stretch>
        </p:blipFill>
        <p:spPr>
          <a:xfrm>
            <a:off x="719989" y="1503975"/>
            <a:ext cx="1302216" cy="1124208"/>
          </a:xfrm>
          <a:prstGeom prst="rect">
            <a:avLst/>
          </a:prstGeom>
          <a:noFill/>
          <a:ln>
            <a:noFill/>
          </a:ln>
        </p:spPr>
      </p:pic>
      <p:sp>
        <p:nvSpPr>
          <p:cNvPr id="677" name="Google Shape;677;p109"/>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678" name="Google Shape;678;p109"/>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679" name="Google Shape;679;p109"/>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
        <p:nvSpPr>
          <p:cNvPr id="680" name="Google Shape;680;p109"/>
          <p:cNvSpPr/>
          <p:nvPr/>
        </p:nvSpPr>
        <p:spPr>
          <a:xfrm rot="5400000">
            <a:off x="1265475" y="315420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681" name="Google Shape;681;p109"/>
          <p:cNvPicPr preferRelativeResize="0"/>
          <p:nvPr/>
        </p:nvPicPr>
        <p:blipFill rotWithShape="1">
          <a:blip r:embed="rId4">
            <a:alphaModFix/>
          </a:blip>
          <a:srcRect b="26112" l="0" r="51300" t="0"/>
          <a:stretch/>
        </p:blipFill>
        <p:spPr>
          <a:xfrm>
            <a:off x="2022205" y="3124794"/>
            <a:ext cx="1216186" cy="949510"/>
          </a:xfrm>
          <a:prstGeom prst="rect">
            <a:avLst/>
          </a:prstGeom>
          <a:noFill/>
          <a:ln>
            <a:noFill/>
          </a:ln>
        </p:spPr>
      </p:pic>
      <p:sp>
        <p:nvSpPr>
          <p:cNvPr id="682" name="Google Shape;682;p109"/>
          <p:cNvSpPr txBox="1"/>
          <p:nvPr/>
        </p:nvSpPr>
        <p:spPr>
          <a:xfrm>
            <a:off x="2901000" y="3322500"/>
            <a:ext cx="18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A1A1A"/>
                </a:solidFill>
                <a:latin typeface="Lato"/>
                <a:ea typeface="Lato"/>
                <a:cs typeface="Lato"/>
                <a:sym typeface="Lato"/>
              </a:rPr>
              <a:t>Ranked list of 652 Genes</a:t>
            </a:r>
            <a:endParaRPr b="1" sz="1200">
              <a:solidFill>
                <a:srgbClr val="1A1A1A"/>
              </a:solidFill>
              <a:latin typeface="Lato"/>
              <a:ea typeface="Lato"/>
              <a:cs typeface="Lato"/>
              <a:sym typeface="Lato"/>
            </a:endParaRPr>
          </a:p>
        </p:txBody>
      </p:sp>
      <p:sp>
        <p:nvSpPr>
          <p:cNvPr id="683" name="Google Shape;683;p109"/>
          <p:cNvSpPr/>
          <p:nvPr/>
        </p:nvSpPr>
        <p:spPr>
          <a:xfrm>
            <a:off x="4577450" y="323855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684" name="Google Shape;684;p109"/>
          <p:cNvPicPr preferRelativeResize="0"/>
          <p:nvPr/>
        </p:nvPicPr>
        <p:blipFill rotWithShape="1">
          <a:blip r:embed="rId5">
            <a:alphaModFix/>
          </a:blip>
          <a:srcRect b="45218" l="13645" r="20399" t="7831"/>
          <a:stretch/>
        </p:blipFill>
        <p:spPr>
          <a:xfrm>
            <a:off x="4495800" y="2213475"/>
            <a:ext cx="1006925" cy="572700"/>
          </a:xfrm>
          <a:prstGeom prst="rect">
            <a:avLst/>
          </a:prstGeom>
          <a:noFill/>
          <a:ln>
            <a:noFill/>
          </a:ln>
        </p:spPr>
      </p:pic>
      <p:sp>
        <p:nvSpPr>
          <p:cNvPr id="685" name="Google Shape;685;p109"/>
          <p:cNvSpPr txBox="1"/>
          <p:nvPr/>
        </p:nvSpPr>
        <p:spPr>
          <a:xfrm>
            <a:off x="4098374" y="2749050"/>
            <a:ext cx="169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Top </a:t>
            </a:r>
            <a:r>
              <a:rPr i="1" lang="en" sz="1200">
                <a:solidFill>
                  <a:srgbClr val="990000"/>
                </a:solidFill>
                <a:latin typeface="Lato"/>
                <a:ea typeface="Lato"/>
                <a:cs typeface="Lato"/>
                <a:sym typeface="Lato"/>
              </a:rPr>
              <a:t>k</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Elbow plots</a:t>
            </a:r>
            <a:endParaRPr sz="1200">
              <a:solidFill>
                <a:schemeClr val="dk1"/>
              </a:solidFill>
              <a:latin typeface="Lato"/>
              <a:ea typeface="Lato"/>
              <a:cs typeface="Lato"/>
              <a:sym typeface="Lato"/>
            </a:endParaRPr>
          </a:p>
        </p:txBody>
      </p:sp>
      <p:sp>
        <p:nvSpPr>
          <p:cNvPr id="686" name="Google Shape;686;p109"/>
          <p:cNvSpPr txBox="1"/>
          <p:nvPr/>
        </p:nvSpPr>
        <p:spPr>
          <a:xfrm>
            <a:off x="4495863" y="2032700"/>
            <a:ext cx="100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25</a:t>
            </a:r>
            <a:r>
              <a:rPr b="1" lang="en" sz="1200">
                <a:solidFill>
                  <a:schemeClr val="dk2"/>
                </a:solidFill>
                <a:latin typeface="Lato"/>
                <a:ea typeface="Lato"/>
                <a:cs typeface="Lato"/>
                <a:sym typeface="Lato"/>
              </a:rPr>
              <a:t> Genes</a:t>
            </a:r>
            <a:endParaRPr b="1" sz="1200">
              <a:solidFill>
                <a:schemeClr val="dk2"/>
              </a:solidFill>
              <a:latin typeface="Lato"/>
              <a:ea typeface="Lato"/>
              <a:cs typeface="Lato"/>
              <a:sym typeface="Lato"/>
            </a:endParaRPr>
          </a:p>
        </p:txBody>
      </p:sp>
      <p:sp>
        <p:nvSpPr>
          <p:cNvPr id="687" name="Google Shape;687;p109"/>
          <p:cNvSpPr txBox="1"/>
          <p:nvPr/>
        </p:nvSpPr>
        <p:spPr>
          <a:xfrm>
            <a:off x="1698100" y="4034050"/>
            <a:ext cx="2272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Gene ranking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PCA, MRMR, Random Forest</a:t>
            </a:r>
            <a:endParaRPr sz="1200">
              <a:solidFill>
                <a:schemeClr val="dk1"/>
              </a:solidFill>
              <a:latin typeface="Lato"/>
              <a:ea typeface="Lato"/>
              <a:cs typeface="Lato"/>
              <a:sym typeface="Lato"/>
            </a:endParaRPr>
          </a:p>
        </p:txBody>
      </p:sp>
      <p:pic>
        <p:nvPicPr>
          <p:cNvPr id="688" name="Google Shape;688;p109"/>
          <p:cNvPicPr preferRelativeResize="0"/>
          <p:nvPr/>
        </p:nvPicPr>
        <p:blipFill rotWithShape="1">
          <a:blip r:embed="rId6">
            <a:alphaModFix/>
          </a:blip>
          <a:srcRect b="17948" l="13968" r="3277" t="8791"/>
          <a:stretch/>
        </p:blipFill>
        <p:spPr>
          <a:xfrm>
            <a:off x="4443663" y="2326800"/>
            <a:ext cx="1111198" cy="48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3. Top </a:t>
            </a:r>
            <a:r>
              <a:rPr i="1" lang="en">
                <a:latin typeface="Lato"/>
                <a:ea typeface="Lato"/>
                <a:cs typeface="Lato"/>
                <a:sym typeface="Lato"/>
              </a:rPr>
              <a:t>k</a:t>
            </a:r>
            <a:r>
              <a:rPr lang="en">
                <a:latin typeface="Lato"/>
                <a:ea typeface="Lato"/>
                <a:cs typeface="Lato"/>
                <a:sym typeface="Lato"/>
              </a:rPr>
              <a:t> genes</a:t>
            </a:r>
            <a:endParaRPr>
              <a:latin typeface="Lato"/>
              <a:ea typeface="Lato"/>
              <a:cs typeface="Lato"/>
              <a:sym typeface="Lato"/>
            </a:endParaRPr>
          </a:p>
        </p:txBody>
      </p:sp>
      <p:sp>
        <p:nvSpPr>
          <p:cNvPr id="694" name="Google Shape;694;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5" name="Google Shape;695;p110"/>
          <p:cNvPicPr preferRelativeResize="0"/>
          <p:nvPr/>
        </p:nvPicPr>
        <p:blipFill>
          <a:blip r:embed="rId3">
            <a:alphaModFix/>
          </a:blip>
          <a:stretch>
            <a:fillRect/>
          </a:stretch>
        </p:blipFill>
        <p:spPr>
          <a:xfrm>
            <a:off x="719989" y="1503975"/>
            <a:ext cx="1302216" cy="1124208"/>
          </a:xfrm>
          <a:prstGeom prst="rect">
            <a:avLst/>
          </a:prstGeom>
          <a:noFill/>
          <a:ln>
            <a:noFill/>
          </a:ln>
        </p:spPr>
      </p:pic>
      <p:sp>
        <p:nvSpPr>
          <p:cNvPr id="696" name="Google Shape;696;p110"/>
          <p:cNvSpPr txBox="1"/>
          <p:nvPr/>
        </p:nvSpPr>
        <p:spPr>
          <a:xfrm>
            <a:off x="815500" y="1223950"/>
            <a:ext cx="14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Lato"/>
                <a:ea typeface="Lato"/>
                <a:cs typeface="Lato"/>
                <a:sym typeface="Lato"/>
              </a:rPr>
              <a:t>18,056 Genes</a:t>
            </a:r>
            <a:endParaRPr b="1" sz="1200">
              <a:solidFill>
                <a:schemeClr val="dk2"/>
              </a:solidFill>
              <a:latin typeface="Lato"/>
              <a:ea typeface="Lato"/>
              <a:cs typeface="Lato"/>
              <a:sym typeface="Lato"/>
            </a:endParaRPr>
          </a:p>
        </p:txBody>
      </p:sp>
      <p:sp>
        <p:nvSpPr>
          <p:cNvPr id="697" name="Google Shape;697;p110"/>
          <p:cNvSpPr txBox="1"/>
          <p:nvPr/>
        </p:nvSpPr>
        <p:spPr>
          <a:xfrm>
            <a:off x="2008050" y="1660525"/>
            <a:ext cx="22722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Lato"/>
                <a:ea typeface="Lato"/>
                <a:cs typeface="Lato"/>
                <a:sym typeface="Lato"/>
              </a:rPr>
              <a:t>Statistical Filtering</a:t>
            </a:r>
            <a:endParaRPr sz="1200">
              <a:solidFill>
                <a:srgbClr val="990000"/>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Variance threshold</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Kolmogorov Smirnov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Wald test</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 Rank-sum test</a:t>
            </a:r>
            <a:endParaRPr sz="1200">
              <a:solidFill>
                <a:schemeClr val="dk1"/>
              </a:solidFill>
              <a:latin typeface="Lato"/>
              <a:ea typeface="Lato"/>
              <a:cs typeface="Lato"/>
              <a:sym typeface="Lato"/>
            </a:endParaRPr>
          </a:p>
        </p:txBody>
      </p:sp>
      <p:sp>
        <p:nvSpPr>
          <p:cNvPr id="698" name="Google Shape;698;p110"/>
          <p:cNvSpPr txBox="1"/>
          <p:nvPr/>
        </p:nvSpPr>
        <p:spPr>
          <a:xfrm>
            <a:off x="815500" y="275550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652 Genes</a:t>
            </a:r>
            <a:endParaRPr b="1" sz="1200">
              <a:solidFill>
                <a:schemeClr val="dk2"/>
              </a:solidFill>
              <a:latin typeface="Lato"/>
              <a:ea typeface="Lato"/>
              <a:cs typeface="Lato"/>
              <a:sym typeface="Lato"/>
            </a:endParaRPr>
          </a:p>
        </p:txBody>
      </p:sp>
      <p:sp>
        <p:nvSpPr>
          <p:cNvPr id="699" name="Google Shape;699;p110"/>
          <p:cNvSpPr/>
          <p:nvPr/>
        </p:nvSpPr>
        <p:spPr>
          <a:xfrm rot="5400000">
            <a:off x="1265475" y="315420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00" name="Google Shape;700;p110"/>
          <p:cNvPicPr preferRelativeResize="0"/>
          <p:nvPr/>
        </p:nvPicPr>
        <p:blipFill rotWithShape="1">
          <a:blip r:embed="rId4">
            <a:alphaModFix/>
          </a:blip>
          <a:srcRect b="26112" l="0" r="51300" t="0"/>
          <a:stretch/>
        </p:blipFill>
        <p:spPr>
          <a:xfrm>
            <a:off x="2022205" y="3124794"/>
            <a:ext cx="1216186" cy="949510"/>
          </a:xfrm>
          <a:prstGeom prst="rect">
            <a:avLst/>
          </a:prstGeom>
          <a:noFill/>
          <a:ln>
            <a:noFill/>
          </a:ln>
        </p:spPr>
      </p:pic>
      <p:sp>
        <p:nvSpPr>
          <p:cNvPr id="701" name="Google Shape;701;p110"/>
          <p:cNvSpPr txBox="1"/>
          <p:nvPr/>
        </p:nvSpPr>
        <p:spPr>
          <a:xfrm>
            <a:off x="2901000" y="3322500"/>
            <a:ext cx="18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A1A1A"/>
                </a:solidFill>
                <a:latin typeface="Lato"/>
                <a:ea typeface="Lato"/>
                <a:cs typeface="Lato"/>
                <a:sym typeface="Lato"/>
              </a:rPr>
              <a:t>Ranked list of 652 Genes</a:t>
            </a:r>
            <a:endParaRPr b="1" sz="1200">
              <a:solidFill>
                <a:srgbClr val="1A1A1A"/>
              </a:solidFill>
              <a:latin typeface="Lato"/>
              <a:ea typeface="Lato"/>
              <a:cs typeface="Lato"/>
              <a:sym typeface="Lato"/>
            </a:endParaRPr>
          </a:p>
        </p:txBody>
      </p:sp>
      <p:sp>
        <p:nvSpPr>
          <p:cNvPr id="702" name="Google Shape;702;p110"/>
          <p:cNvSpPr/>
          <p:nvPr/>
        </p:nvSpPr>
        <p:spPr>
          <a:xfrm>
            <a:off x="4577450" y="3238550"/>
            <a:ext cx="548700" cy="489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703" name="Google Shape;703;p110"/>
          <p:cNvPicPr preferRelativeResize="0"/>
          <p:nvPr/>
        </p:nvPicPr>
        <p:blipFill rotWithShape="1">
          <a:blip r:embed="rId5">
            <a:alphaModFix/>
          </a:blip>
          <a:srcRect b="45218" l="13645" r="20399" t="7831"/>
          <a:stretch/>
        </p:blipFill>
        <p:spPr>
          <a:xfrm>
            <a:off x="4495800" y="2213475"/>
            <a:ext cx="1006925" cy="572700"/>
          </a:xfrm>
          <a:prstGeom prst="rect">
            <a:avLst/>
          </a:prstGeom>
          <a:noFill/>
          <a:ln>
            <a:noFill/>
          </a:ln>
        </p:spPr>
      </p:pic>
      <p:sp>
        <p:nvSpPr>
          <p:cNvPr id="704" name="Google Shape;704;p110"/>
          <p:cNvSpPr txBox="1"/>
          <p:nvPr/>
        </p:nvSpPr>
        <p:spPr>
          <a:xfrm>
            <a:off x="4098374" y="2749050"/>
            <a:ext cx="169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Top </a:t>
            </a:r>
            <a:r>
              <a:rPr i="1" lang="en" sz="1200">
                <a:solidFill>
                  <a:srgbClr val="990000"/>
                </a:solidFill>
                <a:latin typeface="Lato"/>
                <a:ea typeface="Lato"/>
                <a:cs typeface="Lato"/>
                <a:sym typeface="Lato"/>
              </a:rPr>
              <a:t>k</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Elbow plots</a:t>
            </a:r>
            <a:endParaRPr sz="1200">
              <a:solidFill>
                <a:schemeClr val="dk1"/>
              </a:solidFill>
              <a:latin typeface="Lato"/>
              <a:ea typeface="Lato"/>
              <a:cs typeface="Lato"/>
              <a:sym typeface="Lato"/>
            </a:endParaRPr>
          </a:p>
        </p:txBody>
      </p:sp>
      <p:sp>
        <p:nvSpPr>
          <p:cNvPr id="705" name="Google Shape;705;p110"/>
          <p:cNvSpPr txBox="1"/>
          <p:nvPr/>
        </p:nvSpPr>
        <p:spPr>
          <a:xfrm>
            <a:off x="4495863" y="2032700"/>
            <a:ext cx="100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Lato"/>
                <a:ea typeface="Lato"/>
                <a:cs typeface="Lato"/>
                <a:sym typeface="Lato"/>
              </a:rPr>
              <a:t>25</a:t>
            </a:r>
            <a:r>
              <a:rPr b="1" lang="en" sz="1200">
                <a:solidFill>
                  <a:schemeClr val="dk2"/>
                </a:solidFill>
                <a:latin typeface="Lato"/>
                <a:ea typeface="Lato"/>
                <a:cs typeface="Lato"/>
                <a:sym typeface="Lato"/>
              </a:rPr>
              <a:t> Genes</a:t>
            </a:r>
            <a:endParaRPr b="1" sz="1200">
              <a:solidFill>
                <a:schemeClr val="dk2"/>
              </a:solidFill>
              <a:latin typeface="Lato"/>
              <a:ea typeface="Lato"/>
              <a:cs typeface="Lato"/>
              <a:sym typeface="Lato"/>
            </a:endParaRPr>
          </a:p>
        </p:txBody>
      </p:sp>
      <p:sp>
        <p:nvSpPr>
          <p:cNvPr id="706" name="Google Shape;706;p110"/>
          <p:cNvSpPr/>
          <p:nvPr/>
        </p:nvSpPr>
        <p:spPr>
          <a:xfrm flipH="1" rot="10800000">
            <a:off x="5798175" y="2605809"/>
            <a:ext cx="531900" cy="668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707" name="Google Shape;707;p110"/>
          <p:cNvSpPr txBox="1"/>
          <p:nvPr/>
        </p:nvSpPr>
        <p:spPr>
          <a:xfrm>
            <a:off x="5196425" y="3345626"/>
            <a:ext cx="2066100" cy="5541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Lato"/>
                <a:ea typeface="Lato"/>
                <a:cs typeface="Lato"/>
                <a:sym typeface="Lato"/>
              </a:rPr>
              <a:t>Deliverable #1:</a:t>
            </a:r>
            <a:endParaRPr b="1" sz="1200">
              <a:solidFill>
                <a:srgbClr val="38761D"/>
              </a:solidFill>
              <a:latin typeface="Lato"/>
              <a:ea typeface="Lato"/>
              <a:cs typeface="Lato"/>
              <a:sym typeface="Lato"/>
            </a:endParaRPr>
          </a:p>
          <a:p>
            <a:pPr indent="0" lvl="0" marL="0" rtl="0" algn="ctr">
              <a:spcBef>
                <a:spcPts val="0"/>
              </a:spcBef>
              <a:spcAft>
                <a:spcPts val="0"/>
              </a:spcAft>
              <a:buNone/>
            </a:pPr>
            <a:r>
              <a:rPr b="1" lang="en" sz="1200">
                <a:solidFill>
                  <a:srgbClr val="38761D"/>
                </a:solidFill>
                <a:latin typeface="Lato"/>
                <a:ea typeface="Lato"/>
                <a:cs typeface="Lato"/>
                <a:sym typeface="Lato"/>
              </a:rPr>
              <a:t>Final list of selected genes</a:t>
            </a:r>
            <a:endParaRPr b="1" sz="1200">
              <a:solidFill>
                <a:srgbClr val="38761D"/>
              </a:solidFill>
              <a:latin typeface="Lato"/>
              <a:ea typeface="Lato"/>
              <a:cs typeface="Lato"/>
              <a:sym typeface="Lato"/>
            </a:endParaRPr>
          </a:p>
        </p:txBody>
      </p:sp>
      <p:sp>
        <p:nvSpPr>
          <p:cNvPr id="708" name="Google Shape;708;p110"/>
          <p:cNvSpPr txBox="1"/>
          <p:nvPr/>
        </p:nvSpPr>
        <p:spPr>
          <a:xfrm>
            <a:off x="1698100" y="4034050"/>
            <a:ext cx="2272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00"/>
                </a:solidFill>
                <a:latin typeface="Lato"/>
                <a:ea typeface="Lato"/>
                <a:cs typeface="Lato"/>
                <a:sym typeface="Lato"/>
              </a:rPr>
              <a:t>Gene ranking</a:t>
            </a:r>
            <a:endParaRPr sz="1200">
              <a:solidFill>
                <a:schemeClr val="dk1"/>
              </a:solidFill>
              <a:latin typeface="Lato"/>
              <a:ea typeface="Lato"/>
              <a:cs typeface="Lato"/>
              <a:sym typeface="Lato"/>
            </a:endParaRPr>
          </a:p>
          <a:p>
            <a:pPr indent="0" lvl="0" marL="0" rtl="0" algn="ctr">
              <a:spcBef>
                <a:spcPts val="0"/>
              </a:spcBef>
              <a:spcAft>
                <a:spcPts val="0"/>
              </a:spcAft>
              <a:buNone/>
            </a:pPr>
            <a:r>
              <a:rPr lang="en" sz="1200">
                <a:solidFill>
                  <a:schemeClr val="dk1"/>
                </a:solidFill>
                <a:latin typeface="Lato"/>
                <a:ea typeface="Lato"/>
                <a:cs typeface="Lato"/>
                <a:sym typeface="Lato"/>
              </a:rPr>
              <a:t>PCA, MRMR, Random Forest</a:t>
            </a:r>
            <a:endParaRPr sz="1200">
              <a:solidFill>
                <a:schemeClr val="dk1"/>
              </a:solidFill>
              <a:latin typeface="Lato"/>
              <a:ea typeface="Lato"/>
              <a:cs typeface="Lato"/>
              <a:sym typeface="Lato"/>
            </a:endParaRPr>
          </a:p>
        </p:txBody>
      </p:sp>
      <p:pic>
        <p:nvPicPr>
          <p:cNvPr id="709" name="Google Shape;709;p110"/>
          <p:cNvPicPr preferRelativeResize="0"/>
          <p:nvPr/>
        </p:nvPicPr>
        <p:blipFill rotWithShape="1">
          <a:blip r:embed="rId6">
            <a:alphaModFix/>
          </a:blip>
          <a:srcRect b="17948" l="13968" r="3277" t="8791"/>
          <a:stretch/>
        </p:blipFill>
        <p:spPr>
          <a:xfrm>
            <a:off x="4443663" y="2326800"/>
            <a:ext cx="1111198" cy="48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arget Analysis Software Pitch Deck by Slidesgo">
  <a:themeElements>
    <a:clrScheme name="Simple Light">
      <a:dk1>
        <a:srgbClr val="191919"/>
      </a:dk1>
      <a:lt1>
        <a:srgbClr val="FFFBF9"/>
      </a:lt1>
      <a:dk2>
        <a:srgbClr val="002029"/>
      </a:dk2>
      <a:lt2>
        <a:srgbClr val="173953"/>
      </a:lt2>
      <a:accent1>
        <a:srgbClr val="8500FF"/>
      </a:accent1>
      <a:accent2>
        <a:srgbClr val="5D06B4"/>
      </a:accent2>
      <a:accent3>
        <a:srgbClr val="FD967D"/>
      </a:accent3>
      <a:accent4>
        <a:srgbClr val="E3D7D5"/>
      </a:accent4>
      <a:accent5>
        <a:srgbClr val="FFFFFF"/>
      </a:accent5>
      <a:accent6>
        <a:srgbClr val="CDBFB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themeElements>
    <a:clrScheme name="Simple Light">
      <a:dk1>
        <a:srgbClr val="191919"/>
      </a:dk1>
      <a:lt1>
        <a:srgbClr val="FFFBF9"/>
      </a:lt1>
      <a:dk2>
        <a:srgbClr val="002029"/>
      </a:dk2>
      <a:lt2>
        <a:srgbClr val="173953"/>
      </a:lt2>
      <a:accent1>
        <a:srgbClr val="8500FF"/>
      </a:accent1>
      <a:accent2>
        <a:srgbClr val="5D06B4"/>
      </a:accent2>
      <a:accent3>
        <a:srgbClr val="FD967D"/>
      </a:accent3>
      <a:accent4>
        <a:srgbClr val="E3D7D5"/>
      </a:accent4>
      <a:accent5>
        <a:srgbClr val="FFFFFF"/>
      </a:accent5>
      <a:accent6>
        <a:srgbClr val="CDBFB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arget Analysis Software Pitch Deck by Slidesgo">
  <a:themeElements>
    <a:clrScheme name="Simple Light">
      <a:dk1>
        <a:srgbClr val="191919"/>
      </a:dk1>
      <a:lt1>
        <a:srgbClr val="FFFBF9"/>
      </a:lt1>
      <a:dk2>
        <a:srgbClr val="002029"/>
      </a:dk2>
      <a:lt2>
        <a:srgbClr val="173953"/>
      </a:lt2>
      <a:accent1>
        <a:srgbClr val="8500FF"/>
      </a:accent1>
      <a:accent2>
        <a:srgbClr val="5D06B4"/>
      </a:accent2>
      <a:accent3>
        <a:srgbClr val="FD967D"/>
      </a:accent3>
      <a:accent4>
        <a:srgbClr val="E3D7D5"/>
      </a:accent4>
      <a:accent5>
        <a:srgbClr val="FFFFFF"/>
      </a:accent5>
      <a:accent6>
        <a:srgbClr val="CDBFB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arget Analysis Software Pitch Deck by Slidesgo">
  <a:themeElements>
    <a:clrScheme name="Simple Light">
      <a:dk1>
        <a:srgbClr val="191919"/>
      </a:dk1>
      <a:lt1>
        <a:srgbClr val="FFFBF9"/>
      </a:lt1>
      <a:dk2>
        <a:srgbClr val="002029"/>
      </a:dk2>
      <a:lt2>
        <a:srgbClr val="173953"/>
      </a:lt2>
      <a:accent1>
        <a:srgbClr val="8500FF"/>
      </a:accent1>
      <a:accent2>
        <a:srgbClr val="5D06B4"/>
      </a:accent2>
      <a:accent3>
        <a:srgbClr val="FD967D"/>
      </a:accent3>
      <a:accent4>
        <a:srgbClr val="E3D7D5"/>
      </a:accent4>
      <a:accent5>
        <a:srgbClr val="FFFFFF"/>
      </a:accent5>
      <a:accent6>
        <a:srgbClr val="CDBFB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